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4"/>
  </p:notesMasterIdLst>
  <p:handoutMasterIdLst>
    <p:handoutMasterId r:id="rId45"/>
  </p:handoutMasterIdLst>
  <p:sldIdLst>
    <p:sldId id="1264" r:id="rId2"/>
    <p:sldId id="1266" r:id="rId3"/>
    <p:sldId id="1268" r:id="rId4"/>
    <p:sldId id="1272" r:id="rId5"/>
    <p:sldId id="1270" r:id="rId6"/>
    <p:sldId id="1273" r:id="rId7"/>
    <p:sldId id="1277" r:id="rId8"/>
    <p:sldId id="1267" r:id="rId9"/>
    <p:sldId id="1275" r:id="rId10"/>
    <p:sldId id="1312" r:id="rId11"/>
    <p:sldId id="1276" r:id="rId12"/>
    <p:sldId id="1278" r:id="rId13"/>
    <p:sldId id="1280" r:id="rId14"/>
    <p:sldId id="1279" r:id="rId15"/>
    <p:sldId id="1281" r:id="rId16"/>
    <p:sldId id="1286" r:id="rId17"/>
    <p:sldId id="1287" r:id="rId18"/>
    <p:sldId id="1282" r:id="rId19"/>
    <p:sldId id="1285" r:id="rId20"/>
    <p:sldId id="1288" r:id="rId21"/>
    <p:sldId id="1291" r:id="rId22"/>
    <p:sldId id="1292" r:id="rId23"/>
    <p:sldId id="1289" r:id="rId24"/>
    <p:sldId id="1293" r:id="rId25"/>
    <p:sldId id="1294" r:id="rId26"/>
    <p:sldId id="1300" r:id="rId27"/>
    <p:sldId id="1290" r:id="rId28"/>
    <p:sldId id="1296" r:id="rId29"/>
    <p:sldId id="1297" r:id="rId30"/>
    <p:sldId id="1298" r:id="rId31"/>
    <p:sldId id="1299" r:id="rId32"/>
    <p:sldId id="1301" r:id="rId33"/>
    <p:sldId id="1302" r:id="rId34"/>
    <p:sldId id="1304" r:id="rId35"/>
    <p:sldId id="1303" r:id="rId36"/>
    <p:sldId id="1305" r:id="rId37"/>
    <p:sldId id="1307" r:id="rId38"/>
    <p:sldId id="1308" r:id="rId39"/>
    <p:sldId id="1309" r:id="rId40"/>
    <p:sldId id="1310" r:id="rId41"/>
    <p:sldId id="1311" r:id="rId42"/>
    <p:sldId id="1265" r:id="rId43"/>
  </p:sldIdLst>
  <p:sldSz cx="12192000" cy="6858000"/>
  <p:notesSz cx="6858000" cy="9144000"/>
  <p:embeddedFontLst>
    <p:embeddedFont>
      <p:font typeface="Calibri" panose="020F0502020204030204" pitchFamily="34" charset="0"/>
      <p:regular r:id="rId46"/>
      <p:bold r:id="rId47"/>
      <p:italic r:id="rId48"/>
      <p:boldItalic r:id="rId49"/>
    </p:embeddedFont>
    <p:embeddedFont>
      <p:font typeface="Gellix" pitchFamily="50" charset="0"/>
      <p:regular r:id="rId50"/>
      <p:bold r:id="rId51"/>
      <p:italic r:id="rId52"/>
      <p:boldItalic r:id="rId53"/>
    </p:embeddedFont>
    <p:embeddedFont>
      <p:font typeface="Walther_Beta Bold" panose="020B0604020202020204" charset="0"/>
      <p:bold r:id="rId54"/>
    </p:embeddedFont>
    <p:embeddedFont>
      <p:font typeface="Walther_Beta Roman" panose="020B0604020202020204" charset="0"/>
      <p:regular r:id="rId55"/>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1517"/>
    <a:srgbClr val="F11589"/>
    <a:srgbClr val="67CDAD"/>
    <a:srgbClr val="6F9ACD"/>
    <a:srgbClr val="BEAED4"/>
    <a:srgbClr val="FFFFFF"/>
    <a:srgbClr val="BC80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Style moyen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B9631B5-78F2-41C9-869B-9F39066F8104}" styleName="Style moyen 3 - Accentuation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91EBBBCC-DAD2-459C-BE2E-F6DE35CF9A28}" styleName="Style foncé 2 - Accentuation 3/Accentuation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E8034E78-7F5D-4C2E-B375-FC64B27BC917}" styleName="Style foncé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21" autoAdjust="0"/>
    <p:restoredTop sz="94660"/>
  </p:normalViewPr>
  <p:slideViewPr>
    <p:cSldViewPr snapToGrid="0">
      <p:cViewPr varScale="1">
        <p:scale>
          <a:sx n="108" d="100"/>
          <a:sy n="108" d="100"/>
        </p:scale>
        <p:origin x="726" y="108"/>
      </p:cViewPr>
      <p:guideLst/>
    </p:cSldViewPr>
  </p:slideViewPr>
  <p:notesTextViewPr>
    <p:cViewPr>
      <p:scale>
        <a:sx n="1" d="1"/>
        <a:sy n="1" d="1"/>
      </p:scale>
      <p:origin x="0" y="0"/>
    </p:cViewPr>
  </p:notesTextViewPr>
  <p:notesViewPr>
    <p:cSldViewPr snapToGrid="0">
      <p:cViewPr varScale="1">
        <p:scale>
          <a:sx n="84" d="100"/>
          <a:sy n="84" d="100"/>
        </p:scale>
        <p:origin x="2442"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3" Type="http://schemas.openxmlformats.org/officeDocument/2006/relationships/font" Target="fonts/font8.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7.fntdata"/></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A0E8A9-C0EB-4564-9FEB-6CF3BD32372F}" type="doc">
      <dgm:prSet loTypeId="urn:microsoft.com/office/officeart/2016/7/layout/BasicTimeline" loCatId="process" qsTypeId="urn:microsoft.com/office/officeart/2005/8/quickstyle/simple1" qsCatId="simple" csTypeId="urn:microsoft.com/office/officeart/2005/8/colors/accent3_2" csCatId="accent3" phldr="1"/>
      <dgm:spPr/>
      <dgm:t>
        <a:bodyPr/>
        <a:lstStyle/>
        <a:p>
          <a:endParaRPr lang="en-US"/>
        </a:p>
      </dgm:t>
    </dgm:pt>
    <dgm:pt modelId="{66DE3402-1143-418A-AEA6-74463BDFB487}">
      <dgm:prSet custT="1"/>
      <dgm:spPr/>
      <dgm:t>
        <a:bodyPr/>
        <a:lstStyle/>
        <a:p>
          <a:pPr algn="ctr">
            <a:defRPr b="1"/>
          </a:pPr>
          <a:r>
            <a:rPr lang="en-US" sz="1400"/>
            <a:t>1875</a:t>
          </a:r>
        </a:p>
      </dgm:t>
    </dgm:pt>
    <dgm:pt modelId="{62A6D9D2-4331-4F1F-ADB8-DF8F14D84D1F}" type="parTrans" cxnId="{F3D8F8B0-B4E7-4BB9-B1B3-630FCEA3F5BB}">
      <dgm:prSet/>
      <dgm:spPr/>
      <dgm:t>
        <a:bodyPr/>
        <a:lstStyle/>
        <a:p>
          <a:pPr algn="ctr"/>
          <a:endParaRPr lang="en-US" sz="1200"/>
        </a:p>
      </dgm:t>
    </dgm:pt>
    <dgm:pt modelId="{36498D48-4E62-47E5-9D8A-3554ABB621F7}" type="sibTrans" cxnId="{F3D8F8B0-B4E7-4BB9-B1B3-630FCEA3F5BB}">
      <dgm:prSet/>
      <dgm:spPr/>
      <dgm:t>
        <a:bodyPr/>
        <a:lstStyle/>
        <a:p>
          <a:pPr algn="ctr"/>
          <a:endParaRPr lang="en-US" sz="1200"/>
        </a:p>
      </dgm:t>
    </dgm:pt>
    <dgm:pt modelId="{02589E48-5929-410E-B6FA-3F09A2546F06}">
      <dgm:prSet custT="1"/>
      <dgm:spPr/>
      <dgm:t>
        <a:bodyPr/>
        <a:lstStyle/>
        <a:p>
          <a:pPr algn="ctr"/>
          <a:r>
            <a:rPr lang="en-US" sz="1400" dirty="0" err="1"/>
            <a:t>Wencker</a:t>
          </a:r>
          <a:endParaRPr lang="en-US" sz="1400" dirty="0"/>
        </a:p>
      </dgm:t>
    </dgm:pt>
    <dgm:pt modelId="{21E13021-4859-4AAD-87BE-5FBBDAD98467}" type="parTrans" cxnId="{F61FF960-D577-4C69-B39F-E8190C862106}">
      <dgm:prSet/>
      <dgm:spPr/>
      <dgm:t>
        <a:bodyPr/>
        <a:lstStyle/>
        <a:p>
          <a:pPr algn="ctr"/>
          <a:endParaRPr lang="en-US" sz="1200"/>
        </a:p>
      </dgm:t>
    </dgm:pt>
    <dgm:pt modelId="{40DA63A3-3F6A-4A56-B23C-D84799F160FB}" type="sibTrans" cxnId="{F61FF960-D577-4C69-B39F-E8190C862106}">
      <dgm:prSet/>
      <dgm:spPr/>
      <dgm:t>
        <a:bodyPr/>
        <a:lstStyle/>
        <a:p>
          <a:pPr algn="ctr"/>
          <a:endParaRPr lang="en-US" sz="1200"/>
        </a:p>
      </dgm:t>
    </dgm:pt>
    <dgm:pt modelId="{168F0479-0CEE-467B-AA68-0DD10B2D4839}">
      <dgm:prSet custT="1"/>
      <dgm:spPr/>
      <dgm:t>
        <a:bodyPr/>
        <a:lstStyle/>
        <a:p>
          <a:pPr algn="ctr">
            <a:defRPr b="1"/>
          </a:pPr>
          <a:r>
            <a:rPr lang="en-US" sz="1400"/>
            <a:t>1880</a:t>
          </a:r>
        </a:p>
      </dgm:t>
    </dgm:pt>
    <dgm:pt modelId="{A1D42773-E4E2-4736-B86D-5D603281F9D6}" type="parTrans" cxnId="{40492F78-A0FA-4AB7-9B81-628933DA79E5}">
      <dgm:prSet/>
      <dgm:spPr/>
      <dgm:t>
        <a:bodyPr/>
        <a:lstStyle/>
        <a:p>
          <a:pPr algn="ctr"/>
          <a:endParaRPr lang="en-US" sz="1200"/>
        </a:p>
      </dgm:t>
    </dgm:pt>
    <dgm:pt modelId="{52C8F2E5-AACE-40C1-BE68-F07C98503EEC}" type="sibTrans" cxnId="{40492F78-A0FA-4AB7-9B81-628933DA79E5}">
      <dgm:prSet/>
      <dgm:spPr/>
      <dgm:t>
        <a:bodyPr/>
        <a:lstStyle/>
        <a:p>
          <a:pPr algn="ctr"/>
          <a:endParaRPr lang="en-US" sz="1200"/>
        </a:p>
      </dgm:t>
    </dgm:pt>
    <dgm:pt modelId="{C634751F-A9BB-4BE1-AFB1-02C40A3172BB}">
      <dgm:prSet custT="1"/>
      <dgm:spPr/>
      <dgm:t>
        <a:bodyPr/>
        <a:lstStyle/>
        <a:p>
          <a:pPr algn="ctr"/>
          <a:r>
            <a:rPr lang="en-US" sz="1400" dirty="0" err="1"/>
            <a:t>Gilliéron</a:t>
          </a:r>
          <a:r>
            <a:rPr lang="en-US" sz="1400" dirty="0"/>
            <a:t> </a:t>
          </a:r>
          <a:r>
            <a:rPr lang="en-US" sz="1100" dirty="0"/>
            <a:t>(VS)</a:t>
          </a:r>
          <a:endParaRPr lang="en-US" sz="1400" dirty="0"/>
        </a:p>
      </dgm:t>
    </dgm:pt>
    <dgm:pt modelId="{4B62237F-358B-46E2-BEDF-23A19A93E769}" type="parTrans" cxnId="{F06585C8-AB25-492E-ABB8-32813B78790F}">
      <dgm:prSet/>
      <dgm:spPr/>
      <dgm:t>
        <a:bodyPr/>
        <a:lstStyle/>
        <a:p>
          <a:pPr algn="ctr"/>
          <a:endParaRPr lang="en-US" sz="1200"/>
        </a:p>
      </dgm:t>
    </dgm:pt>
    <dgm:pt modelId="{A4E1724A-C7C1-43DC-81BF-C147365ADFD3}" type="sibTrans" cxnId="{F06585C8-AB25-492E-ABB8-32813B78790F}">
      <dgm:prSet/>
      <dgm:spPr/>
      <dgm:t>
        <a:bodyPr/>
        <a:lstStyle/>
        <a:p>
          <a:pPr algn="ctr"/>
          <a:endParaRPr lang="en-US" sz="1200"/>
        </a:p>
      </dgm:t>
    </dgm:pt>
    <dgm:pt modelId="{10A2A343-37B1-4B61-9479-701CDDE6E153}">
      <dgm:prSet custT="1"/>
      <dgm:spPr/>
      <dgm:t>
        <a:bodyPr/>
        <a:lstStyle/>
        <a:p>
          <a:pPr algn="ctr">
            <a:defRPr b="1"/>
          </a:pPr>
          <a:r>
            <a:rPr lang="en-US" sz="1400" dirty="0"/>
            <a:t>1884–1897</a:t>
          </a:r>
        </a:p>
      </dgm:t>
    </dgm:pt>
    <dgm:pt modelId="{960FAED9-8F2D-4590-B255-DE0436C109FE}" type="parTrans" cxnId="{BE645595-6767-4674-8F67-9BF9EE529910}">
      <dgm:prSet/>
      <dgm:spPr/>
      <dgm:t>
        <a:bodyPr/>
        <a:lstStyle/>
        <a:p>
          <a:pPr algn="ctr"/>
          <a:endParaRPr lang="en-US" sz="1200"/>
        </a:p>
      </dgm:t>
    </dgm:pt>
    <dgm:pt modelId="{47C46262-C449-4415-BFAC-200DD1C72B39}" type="sibTrans" cxnId="{BE645595-6767-4674-8F67-9BF9EE529910}">
      <dgm:prSet/>
      <dgm:spPr/>
      <dgm:t>
        <a:bodyPr/>
        <a:lstStyle/>
        <a:p>
          <a:pPr algn="ctr"/>
          <a:endParaRPr lang="en-US" sz="1200"/>
        </a:p>
      </dgm:t>
    </dgm:pt>
    <dgm:pt modelId="{99F1F120-D560-4A2B-B2EA-C284E5A5B575}">
      <dgm:prSet custT="1"/>
      <dgm:spPr/>
      <dgm:t>
        <a:bodyPr/>
        <a:lstStyle/>
        <a:p>
          <a:pPr algn="ctr"/>
          <a:r>
            <a:rPr lang="en-US" sz="1400" dirty="0" err="1"/>
            <a:t>Gilliéron</a:t>
          </a:r>
          <a:r>
            <a:rPr lang="en-US" sz="1400" dirty="0"/>
            <a:t> </a:t>
          </a:r>
          <a:r>
            <a:rPr lang="en-US" sz="1100" dirty="0"/>
            <a:t>(</a:t>
          </a:r>
          <a:r>
            <a:rPr lang="en-US" sz="1100" dirty="0" err="1"/>
            <a:t>pré</a:t>
          </a:r>
          <a:r>
            <a:rPr lang="en-US" sz="1100" dirty="0"/>
            <a:t>-ALF)</a:t>
          </a:r>
          <a:endParaRPr lang="en-US" sz="1400" dirty="0"/>
        </a:p>
      </dgm:t>
    </dgm:pt>
    <dgm:pt modelId="{34C17B22-EFEB-475C-80E9-CA520BD04338}" type="parTrans" cxnId="{C31B724D-8D07-4586-9B58-2984D9115BCD}">
      <dgm:prSet/>
      <dgm:spPr/>
      <dgm:t>
        <a:bodyPr/>
        <a:lstStyle/>
        <a:p>
          <a:pPr algn="ctr"/>
          <a:endParaRPr lang="en-US" sz="1200"/>
        </a:p>
      </dgm:t>
    </dgm:pt>
    <dgm:pt modelId="{7A4847F7-12F0-4A69-82C7-D34EFAC53CAB}" type="sibTrans" cxnId="{C31B724D-8D07-4586-9B58-2984D9115BCD}">
      <dgm:prSet/>
      <dgm:spPr/>
      <dgm:t>
        <a:bodyPr/>
        <a:lstStyle/>
        <a:p>
          <a:pPr algn="ctr"/>
          <a:endParaRPr lang="en-US" sz="1200"/>
        </a:p>
      </dgm:t>
    </dgm:pt>
    <dgm:pt modelId="{5CAA9737-5312-4A0D-90C1-414EED5D77C3}">
      <dgm:prSet custT="1"/>
      <dgm:spPr/>
      <dgm:t>
        <a:bodyPr/>
        <a:lstStyle/>
        <a:p>
          <a:pPr algn="ctr">
            <a:defRPr b="1"/>
          </a:pPr>
          <a:r>
            <a:rPr lang="en-US" sz="1400"/>
            <a:t>1897–1901</a:t>
          </a:r>
        </a:p>
      </dgm:t>
    </dgm:pt>
    <dgm:pt modelId="{CDDEBD83-4C8B-4489-954E-143A2B2B29AE}" type="parTrans" cxnId="{8AAFE2C9-10F0-493D-AD9C-E6BEB741BCB4}">
      <dgm:prSet/>
      <dgm:spPr/>
      <dgm:t>
        <a:bodyPr/>
        <a:lstStyle/>
        <a:p>
          <a:pPr algn="ctr"/>
          <a:endParaRPr lang="en-US" sz="1200"/>
        </a:p>
      </dgm:t>
    </dgm:pt>
    <dgm:pt modelId="{188E5B19-EEE6-42C6-B9D3-0CF85CB6FECC}" type="sibTrans" cxnId="{8AAFE2C9-10F0-493D-AD9C-E6BEB741BCB4}">
      <dgm:prSet/>
      <dgm:spPr/>
      <dgm:t>
        <a:bodyPr/>
        <a:lstStyle/>
        <a:p>
          <a:pPr algn="ctr"/>
          <a:endParaRPr lang="en-US" sz="1200"/>
        </a:p>
      </dgm:t>
    </dgm:pt>
    <dgm:pt modelId="{DA2EFC1D-19F8-4563-8C17-D9DCFB42E314}">
      <dgm:prSet custT="1"/>
      <dgm:spPr/>
      <dgm:t>
        <a:bodyPr/>
        <a:lstStyle/>
        <a:p>
          <a:pPr algn="ctr"/>
          <a:r>
            <a:rPr lang="en-US" sz="1600" dirty="0"/>
            <a:t>ALF</a:t>
          </a:r>
        </a:p>
      </dgm:t>
    </dgm:pt>
    <dgm:pt modelId="{457E42CF-BBED-4B89-9464-BC1CADA0A0E6}" type="parTrans" cxnId="{C5554F8A-701C-4286-902E-0AD3A043CB92}">
      <dgm:prSet/>
      <dgm:spPr/>
      <dgm:t>
        <a:bodyPr/>
        <a:lstStyle/>
        <a:p>
          <a:pPr algn="ctr"/>
          <a:endParaRPr lang="en-US" sz="1200"/>
        </a:p>
      </dgm:t>
    </dgm:pt>
    <dgm:pt modelId="{A883CB6F-DD76-4444-804B-227D1956CA37}" type="sibTrans" cxnId="{C5554F8A-701C-4286-902E-0AD3A043CB92}">
      <dgm:prSet/>
      <dgm:spPr/>
      <dgm:t>
        <a:bodyPr/>
        <a:lstStyle/>
        <a:p>
          <a:pPr algn="ctr"/>
          <a:endParaRPr lang="en-US" sz="1200"/>
        </a:p>
      </dgm:t>
    </dgm:pt>
    <dgm:pt modelId="{E942D963-B412-4522-AD64-15D64E9F501A}">
      <dgm:prSet custT="1"/>
      <dgm:spPr/>
      <dgm:t>
        <a:bodyPr/>
        <a:lstStyle/>
        <a:p>
          <a:pPr algn="ctr">
            <a:defRPr b="1"/>
          </a:pPr>
          <a:r>
            <a:rPr lang="en-US" sz="1400"/>
            <a:t>1900–1910</a:t>
          </a:r>
        </a:p>
      </dgm:t>
    </dgm:pt>
    <dgm:pt modelId="{87337F0D-9764-4690-B536-C1F9F4C745BB}" type="parTrans" cxnId="{05CEA18B-B3F2-4618-988C-C8B88F3C0404}">
      <dgm:prSet/>
      <dgm:spPr/>
      <dgm:t>
        <a:bodyPr/>
        <a:lstStyle/>
        <a:p>
          <a:pPr algn="ctr"/>
          <a:endParaRPr lang="en-US" sz="1200"/>
        </a:p>
      </dgm:t>
    </dgm:pt>
    <dgm:pt modelId="{CA531867-4B3A-4240-A4CD-159E487D7322}" type="sibTrans" cxnId="{05CEA18B-B3F2-4618-988C-C8B88F3C0404}">
      <dgm:prSet/>
      <dgm:spPr/>
      <dgm:t>
        <a:bodyPr/>
        <a:lstStyle/>
        <a:p>
          <a:pPr algn="ctr"/>
          <a:endParaRPr lang="en-US" sz="1200"/>
        </a:p>
      </dgm:t>
    </dgm:pt>
    <dgm:pt modelId="{17237618-572F-4D73-A50B-7299AE4AAC73}">
      <dgm:prSet custT="1"/>
      <dgm:spPr/>
      <dgm:t>
        <a:bodyPr/>
        <a:lstStyle/>
        <a:p>
          <a:pPr algn="ctr"/>
          <a:r>
            <a:rPr lang="en-US" sz="1600" dirty="0"/>
            <a:t>GPSR</a:t>
          </a:r>
        </a:p>
      </dgm:t>
    </dgm:pt>
    <dgm:pt modelId="{3A02961D-C74F-4ABE-80EC-FAB6892539B2}" type="parTrans" cxnId="{F99F50F8-D9D9-4C2A-856C-ABB6FB031F13}">
      <dgm:prSet/>
      <dgm:spPr/>
      <dgm:t>
        <a:bodyPr/>
        <a:lstStyle/>
        <a:p>
          <a:pPr algn="ctr"/>
          <a:endParaRPr lang="en-US" sz="1200"/>
        </a:p>
      </dgm:t>
    </dgm:pt>
    <dgm:pt modelId="{B1F3F7ED-05EA-49C1-BC52-56C94DAC8283}" type="sibTrans" cxnId="{F99F50F8-D9D9-4C2A-856C-ABB6FB031F13}">
      <dgm:prSet/>
      <dgm:spPr/>
      <dgm:t>
        <a:bodyPr/>
        <a:lstStyle/>
        <a:p>
          <a:pPr algn="ctr"/>
          <a:endParaRPr lang="en-US" sz="1200"/>
        </a:p>
      </dgm:t>
    </dgm:pt>
    <dgm:pt modelId="{1E27E2AA-418D-4D02-A1FA-7E29C4E777DA}">
      <dgm:prSet custT="1"/>
      <dgm:spPr/>
      <dgm:t>
        <a:bodyPr/>
        <a:lstStyle/>
        <a:p>
          <a:pPr algn="ctr">
            <a:defRPr b="1"/>
          </a:pPr>
          <a:r>
            <a:rPr lang="en-US" sz="1400"/>
            <a:t>1919</a:t>
          </a:r>
        </a:p>
      </dgm:t>
    </dgm:pt>
    <dgm:pt modelId="{8A80B218-A871-479E-B4A0-AB14A505CA0A}" type="parTrans" cxnId="{BD55440D-643F-46CA-879B-A6ED15FF7FDD}">
      <dgm:prSet/>
      <dgm:spPr/>
      <dgm:t>
        <a:bodyPr/>
        <a:lstStyle/>
        <a:p>
          <a:pPr algn="ctr"/>
          <a:endParaRPr lang="en-US" sz="1200"/>
        </a:p>
      </dgm:t>
    </dgm:pt>
    <dgm:pt modelId="{07E419B9-E4F5-42D5-BA6F-818351DBBD81}" type="sibTrans" cxnId="{BD55440D-643F-46CA-879B-A6ED15FF7FDD}">
      <dgm:prSet/>
      <dgm:spPr/>
      <dgm:t>
        <a:bodyPr/>
        <a:lstStyle/>
        <a:p>
          <a:pPr algn="ctr"/>
          <a:endParaRPr lang="en-US" sz="1200"/>
        </a:p>
      </dgm:t>
    </dgm:pt>
    <dgm:pt modelId="{6C6FBF76-3907-4921-ACAF-07AD6B29AD2A}">
      <dgm:prSet custT="1"/>
      <dgm:spPr/>
      <dgm:t>
        <a:bodyPr/>
        <a:lstStyle/>
        <a:p>
          <a:pPr algn="ctr"/>
          <a:r>
            <a:rPr lang="en-US" sz="1600" dirty="0"/>
            <a:t>AIS</a:t>
          </a:r>
        </a:p>
      </dgm:t>
    </dgm:pt>
    <dgm:pt modelId="{6D641C88-F949-4BE5-ABD7-CBB1A8B60D41}" type="parTrans" cxnId="{3CF6CC1A-1E14-4866-829F-001E38483EDF}">
      <dgm:prSet/>
      <dgm:spPr/>
      <dgm:t>
        <a:bodyPr/>
        <a:lstStyle/>
        <a:p>
          <a:pPr algn="ctr"/>
          <a:endParaRPr lang="en-US" sz="1200"/>
        </a:p>
      </dgm:t>
    </dgm:pt>
    <dgm:pt modelId="{A08759F0-91D7-4967-90DF-52306C84D838}" type="sibTrans" cxnId="{3CF6CC1A-1E14-4866-829F-001E38483EDF}">
      <dgm:prSet/>
      <dgm:spPr/>
      <dgm:t>
        <a:bodyPr/>
        <a:lstStyle/>
        <a:p>
          <a:pPr algn="ctr"/>
          <a:endParaRPr lang="en-US" sz="1200"/>
        </a:p>
      </dgm:t>
    </dgm:pt>
    <dgm:pt modelId="{5732A7CF-F81B-49BE-AA96-09E06DAB716E}">
      <dgm:prSet custT="1"/>
      <dgm:spPr/>
      <dgm:t>
        <a:bodyPr/>
        <a:lstStyle/>
        <a:p>
          <a:pPr algn="ctr">
            <a:defRPr b="1"/>
          </a:pPr>
          <a:r>
            <a:rPr lang="en-US" sz="1400"/>
            <a:t>1920</a:t>
          </a:r>
        </a:p>
      </dgm:t>
    </dgm:pt>
    <dgm:pt modelId="{FE45B266-9B59-4A3C-B660-34B402CD7C6D}" type="parTrans" cxnId="{EEDF827D-851A-40E7-A0B7-BB92B0DD4B7B}">
      <dgm:prSet/>
      <dgm:spPr/>
      <dgm:t>
        <a:bodyPr/>
        <a:lstStyle/>
        <a:p>
          <a:pPr algn="ctr"/>
          <a:endParaRPr lang="en-US" sz="1200"/>
        </a:p>
      </dgm:t>
    </dgm:pt>
    <dgm:pt modelId="{1B2EBE8F-DC6B-4A44-A7FE-A1DE9D26AEB7}" type="sibTrans" cxnId="{EEDF827D-851A-40E7-A0B7-BB92B0DD4B7B}">
      <dgm:prSet/>
      <dgm:spPr/>
      <dgm:t>
        <a:bodyPr/>
        <a:lstStyle/>
        <a:p>
          <a:pPr algn="ctr"/>
          <a:endParaRPr lang="en-US" sz="1200"/>
        </a:p>
      </dgm:t>
    </dgm:pt>
    <dgm:pt modelId="{F973EEDB-F4B2-49EA-B032-0760895B0F33}">
      <dgm:prSet custT="1"/>
      <dgm:spPr/>
      <dgm:t>
        <a:bodyPr/>
        <a:lstStyle/>
        <a:p>
          <a:pPr algn="ctr"/>
          <a:r>
            <a:rPr lang="en-US" sz="1600" dirty="0"/>
            <a:t>ALW</a:t>
          </a:r>
        </a:p>
      </dgm:t>
    </dgm:pt>
    <dgm:pt modelId="{0764E0FB-EB14-45E9-806B-418D24BE879B}" type="parTrans" cxnId="{2220633D-3662-49F2-9340-E4CED05AAAD8}">
      <dgm:prSet/>
      <dgm:spPr/>
      <dgm:t>
        <a:bodyPr/>
        <a:lstStyle/>
        <a:p>
          <a:pPr algn="ctr"/>
          <a:endParaRPr lang="en-US" sz="1200"/>
        </a:p>
      </dgm:t>
    </dgm:pt>
    <dgm:pt modelId="{3DDE0ED1-6F66-4506-A015-20EC9ADE74DA}" type="sibTrans" cxnId="{2220633D-3662-49F2-9340-E4CED05AAAD8}">
      <dgm:prSet/>
      <dgm:spPr/>
      <dgm:t>
        <a:bodyPr/>
        <a:lstStyle/>
        <a:p>
          <a:pPr algn="ctr"/>
          <a:endParaRPr lang="en-US" sz="1200"/>
        </a:p>
      </dgm:t>
    </dgm:pt>
    <dgm:pt modelId="{1C9B7095-5FF6-4F01-B76A-134AD44B5AED}" type="pres">
      <dgm:prSet presAssocID="{78A0E8A9-C0EB-4564-9FEB-6CF3BD32372F}" presName="root" presStyleCnt="0">
        <dgm:presLayoutVars>
          <dgm:chMax/>
          <dgm:chPref/>
          <dgm:animLvl val="lvl"/>
        </dgm:presLayoutVars>
      </dgm:prSet>
      <dgm:spPr/>
    </dgm:pt>
    <dgm:pt modelId="{33725FBD-989E-416C-9339-535FF446794A}" type="pres">
      <dgm:prSet presAssocID="{78A0E8A9-C0EB-4564-9FEB-6CF3BD32372F}" presName="divider" presStyleLbl="fgAccFollowNode1" presStyleIdx="0" presStyleCnt="1"/>
      <dgm:spPr>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tailEnd type="triangle" w="lg" len="lg"/>
        </a:ln>
        <a:effectLst/>
      </dgm:spPr>
    </dgm:pt>
    <dgm:pt modelId="{71D570B5-5069-4DF3-944B-A44E930971FC}" type="pres">
      <dgm:prSet presAssocID="{78A0E8A9-C0EB-4564-9FEB-6CF3BD32372F}" presName="nodes" presStyleCnt="0">
        <dgm:presLayoutVars>
          <dgm:chMax/>
          <dgm:chPref/>
          <dgm:animLvl val="lvl"/>
        </dgm:presLayoutVars>
      </dgm:prSet>
      <dgm:spPr/>
    </dgm:pt>
    <dgm:pt modelId="{E47BCFDA-2D5F-4A0B-A9D2-C6EF2F5C1237}" type="pres">
      <dgm:prSet presAssocID="{66DE3402-1143-418A-AEA6-74463BDFB487}" presName="composite" presStyleCnt="0"/>
      <dgm:spPr/>
    </dgm:pt>
    <dgm:pt modelId="{D29C2926-F0AF-4F5A-9AA9-55F1F1158F3D}" type="pres">
      <dgm:prSet presAssocID="{66DE3402-1143-418A-AEA6-74463BDFB487}" presName="L1TextContainer" presStyleLbl="revTx" presStyleIdx="0" presStyleCnt="7">
        <dgm:presLayoutVars>
          <dgm:chMax val="1"/>
          <dgm:chPref val="1"/>
          <dgm:bulletEnabled val="1"/>
        </dgm:presLayoutVars>
      </dgm:prSet>
      <dgm:spPr/>
    </dgm:pt>
    <dgm:pt modelId="{5BE45E59-24D0-4946-A8DA-480FDF9381FF}" type="pres">
      <dgm:prSet presAssocID="{66DE3402-1143-418A-AEA6-74463BDFB487}" presName="L2TextContainerWrapper" presStyleCnt="0">
        <dgm:presLayoutVars>
          <dgm:chMax val="0"/>
          <dgm:chPref val="0"/>
          <dgm:bulletEnabled val="1"/>
        </dgm:presLayoutVars>
      </dgm:prSet>
      <dgm:spPr/>
    </dgm:pt>
    <dgm:pt modelId="{65D6B46A-3DAA-410C-9275-E8526C5D2343}" type="pres">
      <dgm:prSet presAssocID="{66DE3402-1143-418A-AEA6-74463BDFB487}" presName="L2TextContainer" presStyleLbl="bgAcc1" presStyleIdx="0" presStyleCnt="7"/>
      <dgm:spPr/>
    </dgm:pt>
    <dgm:pt modelId="{7F004BE4-910D-4607-9627-E5CA71F753BE}" type="pres">
      <dgm:prSet presAssocID="{66DE3402-1143-418A-AEA6-74463BDFB487}" presName="FlexibleEmptyPlaceHolder" presStyleCnt="0"/>
      <dgm:spPr/>
    </dgm:pt>
    <dgm:pt modelId="{166EC4D2-D561-46C4-8325-C8A4A0E0142E}" type="pres">
      <dgm:prSet presAssocID="{66DE3402-1143-418A-AEA6-74463BDFB487}" presName="ConnectLine" presStyleLbl="sibTrans1D1" presStyleIdx="0" presStyleCnt="7"/>
      <dgm:spPr>
        <a:noFill/>
        <a:ln w="6350" cap="flat" cmpd="sng" algn="ctr">
          <a:solidFill>
            <a:schemeClr val="accent3">
              <a:hueOff val="0"/>
              <a:satOff val="0"/>
              <a:lumOff val="0"/>
              <a:alphaOff val="0"/>
            </a:schemeClr>
          </a:solidFill>
          <a:prstDash val="dash"/>
          <a:miter lim="800000"/>
        </a:ln>
        <a:effectLst/>
      </dgm:spPr>
    </dgm:pt>
    <dgm:pt modelId="{AC886861-959C-4247-B455-0A14C3B3237C}" type="pres">
      <dgm:prSet presAssocID="{66DE3402-1143-418A-AEA6-74463BDFB487}" presName="ConnectorPoint" presStyleLbl="alignNode1" presStyleIdx="0" presStyleCnt="7"/>
      <dgm:spPr/>
    </dgm:pt>
    <dgm:pt modelId="{C6C4268C-99EF-4AAA-9120-436D83C2283D}" type="pres">
      <dgm:prSet presAssocID="{66DE3402-1143-418A-AEA6-74463BDFB487}" presName="EmptyPlaceHolder" presStyleCnt="0"/>
      <dgm:spPr/>
    </dgm:pt>
    <dgm:pt modelId="{DC654BE8-3826-4041-A855-98743C8AB4BD}" type="pres">
      <dgm:prSet presAssocID="{36498D48-4E62-47E5-9D8A-3554ABB621F7}" presName="spaceBetweenRectangles" presStyleCnt="0"/>
      <dgm:spPr/>
    </dgm:pt>
    <dgm:pt modelId="{649A0F56-08E8-4548-88D5-5390B11A9D9F}" type="pres">
      <dgm:prSet presAssocID="{168F0479-0CEE-467B-AA68-0DD10B2D4839}" presName="composite" presStyleCnt="0"/>
      <dgm:spPr/>
    </dgm:pt>
    <dgm:pt modelId="{71C6F8A8-3CF2-4205-AC47-F9927E86E07C}" type="pres">
      <dgm:prSet presAssocID="{168F0479-0CEE-467B-AA68-0DD10B2D4839}" presName="L1TextContainer" presStyleLbl="revTx" presStyleIdx="1" presStyleCnt="7">
        <dgm:presLayoutVars>
          <dgm:chMax val="1"/>
          <dgm:chPref val="1"/>
          <dgm:bulletEnabled val="1"/>
        </dgm:presLayoutVars>
      </dgm:prSet>
      <dgm:spPr/>
    </dgm:pt>
    <dgm:pt modelId="{4EF6FB55-F1A0-4654-8254-742E78A1EEA5}" type="pres">
      <dgm:prSet presAssocID="{168F0479-0CEE-467B-AA68-0DD10B2D4839}" presName="L2TextContainerWrapper" presStyleCnt="0">
        <dgm:presLayoutVars>
          <dgm:chMax val="0"/>
          <dgm:chPref val="0"/>
          <dgm:bulletEnabled val="1"/>
        </dgm:presLayoutVars>
      </dgm:prSet>
      <dgm:spPr/>
    </dgm:pt>
    <dgm:pt modelId="{CACCD1FE-A04F-47F9-849C-A5D1073CD4AC}" type="pres">
      <dgm:prSet presAssocID="{168F0479-0CEE-467B-AA68-0DD10B2D4839}" presName="L2TextContainer" presStyleLbl="bgAcc1" presStyleIdx="1" presStyleCnt="7"/>
      <dgm:spPr/>
    </dgm:pt>
    <dgm:pt modelId="{EEE62507-F3DC-4E69-9AA5-4096BC21D025}" type="pres">
      <dgm:prSet presAssocID="{168F0479-0CEE-467B-AA68-0DD10B2D4839}" presName="FlexibleEmptyPlaceHolder" presStyleCnt="0"/>
      <dgm:spPr/>
    </dgm:pt>
    <dgm:pt modelId="{20363844-DFA5-413F-AAC5-E075CE5A255E}" type="pres">
      <dgm:prSet presAssocID="{168F0479-0CEE-467B-AA68-0DD10B2D4839}" presName="ConnectLine" presStyleLbl="sibTrans1D1" presStyleIdx="1" presStyleCnt="7"/>
      <dgm:spPr>
        <a:noFill/>
        <a:ln w="6350" cap="flat" cmpd="sng" algn="ctr">
          <a:solidFill>
            <a:schemeClr val="accent3">
              <a:hueOff val="0"/>
              <a:satOff val="0"/>
              <a:lumOff val="0"/>
              <a:alphaOff val="0"/>
            </a:schemeClr>
          </a:solidFill>
          <a:prstDash val="dash"/>
          <a:miter lim="800000"/>
        </a:ln>
        <a:effectLst/>
      </dgm:spPr>
    </dgm:pt>
    <dgm:pt modelId="{FFE63B6A-0266-4C4D-850B-E719A41A5D35}" type="pres">
      <dgm:prSet presAssocID="{168F0479-0CEE-467B-AA68-0DD10B2D4839}" presName="ConnectorPoint" presStyleLbl="alignNode1" presStyleIdx="1" presStyleCnt="7"/>
      <dgm:spPr/>
    </dgm:pt>
    <dgm:pt modelId="{0F120465-BED2-452F-B1C9-A1D9C20A4164}" type="pres">
      <dgm:prSet presAssocID="{168F0479-0CEE-467B-AA68-0DD10B2D4839}" presName="EmptyPlaceHolder" presStyleCnt="0"/>
      <dgm:spPr/>
    </dgm:pt>
    <dgm:pt modelId="{9BC4A950-A9C0-4B24-AAFC-DEFDA94C6B00}" type="pres">
      <dgm:prSet presAssocID="{52C8F2E5-AACE-40C1-BE68-F07C98503EEC}" presName="spaceBetweenRectangles" presStyleCnt="0"/>
      <dgm:spPr/>
    </dgm:pt>
    <dgm:pt modelId="{F46C2578-0EB0-47BD-B8BF-EC74513C511E}" type="pres">
      <dgm:prSet presAssocID="{10A2A343-37B1-4B61-9479-701CDDE6E153}" presName="composite" presStyleCnt="0"/>
      <dgm:spPr/>
    </dgm:pt>
    <dgm:pt modelId="{72F274C9-169E-4AB4-83C5-2D38A44DA9BB}" type="pres">
      <dgm:prSet presAssocID="{10A2A343-37B1-4B61-9479-701CDDE6E153}" presName="L1TextContainer" presStyleLbl="revTx" presStyleIdx="2" presStyleCnt="7">
        <dgm:presLayoutVars>
          <dgm:chMax val="1"/>
          <dgm:chPref val="1"/>
          <dgm:bulletEnabled val="1"/>
        </dgm:presLayoutVars>
      </dgm:prSet>
      <dgm:spPr/>
    </dgm:pt>
    <dgm:pt modelId="{16F2E689-A2EF-43D9-8D78-5FDD45BDABA5}" type="pres">
      <dgm:prSet presAssocID="{10A2A343-37B1-4B61-9479-701CDDE6E153}" presName="L2TextContainerWrapper" presStyleCnt="0">
        <dgm:presLayoutVars>
          <dgm:chMax val="0"/>
          <dgm:chPref val="0"/>
          <dgm:bulletEnabled val="1"/>
        </dgm:presLayoutVars>
      </dgm:prSet>
      <dgm:spPr/>
    </dgm:pt>
    <dgm:pt modelId="{F5C33C01-4B86-44B4-B8FB-E3B5E69457FB}" type="pres">
      <dgm:prSet presAssocID="{10A2A343-37B1-4B61-9479-701CDDE6E153}" presName="L2TextContainer" presStyleLbl="bgAcc1" presStyleIdx="2" presStyleCnt="7"/>
      <dgm:spPr/>
    </dgm:pt>
    <dgm:pt modelId="{28C7E074-5373-4E7A-AA12-AB5532168201}" type="pres">
      <dgm:prSet presAssocID="{10A2A343-37B1-4B61-9479-701CDDE6E153}" presName="FlexibleEmptyPlaceHolder" presStyleCnt="0"/>
      <dgm:spPr/>
    </dgm:pt>
    <dgm:pt modelId="{88F50B04-13D3-4281-9149-22D38732F349}" type="pres">
      <dgm:prSet presAssocID="{10A2A343-37B1-4B61-9479-701CDDE6E153}" presName="ConnectLine" presStyleLbl="sibTrans1D1" presStyleIdx="2" presStyleCnt="7"/>
      <dgm:spPr>
        <a:noFill/>
        <a:ln w="6350" cap="flat" cmpd="sng" algn="ctr">
          <a:solidFill>
            <a:schemeClr val="accent3">
              <a:hueOff val="0"/>
              <a:satOff val="0"/>
              <a:lumOff val="0"/>
              <a:alphaOff val="0"/>
            </a:schemeClr>
          </a:solidFill>
          <a:prstDash val="dash"/>
          <a:miter lim="800000"/>
        </a:ln>
        <a:effectLst/>
      </dgm:spPr>
    </dgm:pt>
    <dgm:pt modelId="{B224ECFA-0BE3-4476-B9B9-BDB1DAB9BAA6}" type="pres">
      <dgm:prSet presAssocID="{10A2A343-37B1-4B61-9479-701CDDE6E153}" presName="ConnectorPoint" presStyleLbl="alignNode1" presStyleIdx="2" presStyleCnt="7"/>
      <dgm:spPr/>
    </dgm:pt>
    <dgm:pt modelId="{2615F324-A25C-4FB3-94F0-36BFCA5E460C}" type="pres">
      <dgm:prSet presAssocID="{10A2A343-37B1-4B61-9479-701CDDE6E153}" presName="EmptyPlaceHolder" presStyleCnt="0"/>
      <dgm:spPr/>
    </dgm:pt>
    <dgm:pt modelId="{6AA36613-4DA0-4BB4-A139-B33DF854EC84}" type="pres">
      <dgm:prSet presAssocID="{47C46262-C449-4415-BFAC-200DD1C72B39}" presName="spaceBetweenRectangles" presStyleCnt="0"/>
      <dgm:spPr/>
    </dgm:pt>
    <dgm:pt modelId="{7D20938B-D8DB-4147-8889-8E8482B1F385}" type="pres">
      <dgm:prSet presAssocID="{5CAA9737-5312-4A0D-90C1-414EED5D77C3}" presName="composite" presStyleCnt="0"/>
      <dgm:spPr/>
    </dgm:pt>
    <dgm:pt modelId="{C0A6FFC4-F77F-4282-96CF-21ACC032942F}" type="pres">
      <dgm:prSet presAssocID="{5CAA9737-5312-4A0D-90C1-414EED5D77C3}" presName="L1TextContainer" presStyleLbl="revTx" presStyleIdx="3" presStyleCnt="7">
        <dgm:presLayoutVars>
          <dgm:chMax val="1"/>
          <dgm:chPref val="1"/>
          <dgm:bulletEnabled val="1"/>
        </dgm:presLayoutVars>
      </dgm:prSet>
      <dgm:spPr/>
    </dgm:pt>
    <dgm:pt modelId="{867710D5-4BEB-4BFD-9F52-CA0DCECF22F8}" type="pres">
      <dgm:prSet presAssocID="{5CAA9737-5312-4A0D-90C1-414EED5D77C3}" presName="L2TextContainerWrapper" presStyleCnt="0">
        <dgm:presLayoutVars>
          <dgm:chMax val="0"/>
          <dgm:chPref val="0"/>
          <dgm:bulletEnabled val="1"/>
        </dgm:presLayoutVars>
      </dgm:prSet>
      <dgm:spPr/>
    </dgm:pt>
    <dgm:pt modelId="{7BC65956-251A-4750-95DC-5A61CE91FC50}" type="pres">
      <dgm:prSet presAssocID="{5CAA9737-5312-4A0D-90C1-414EED5D77C3}" presName="L2TextContainer" presStyleLbl="bgAcc1" presStyleIdx="3" presStyleCnt="7"/>
      <dgm:spPr/>
    </dgm:pt>
    <dgm:pt modelId="{7F926D8E-4540-4381-9537-15851418BA2C}" type="pres">
      <dgm:prSet presAssocID="{5CAA9737-5312-4A0D-90C1-414EED5D77C3}" presName="FlexibleEmptyPlaceHolder" presStyleCnt="0"/>
      <dgm:spPr/>
    </dgm:pt>
    <dgm:pt modelId="{4176E129-84B3-49EC-A436-CE22138170C7}" type="pres">
      <dgm:prSet presAssocID="{5CAA9737-5312-4A0D-90C1-414EED5D77C3}" presName="ConnectLine" presStyleLbl="sibTrans1D1" presStyleIdx="3" presStyleCnt="7"/>
      <dgm:spPr>
        <a:noFill/>
        <a:ln w="6350" cap="flat" cmpd="sng" algn="ctr">
          <a:solidFill>
            <a:schemeClr val="accent3">
              <a:hueOff val="0"/>
              <a:satOff val="0"/>
              <a:lumOff val="0"/>
              <a:alphaOff val="0"/>
            </a:schemeClr>
          </a:solidFill>
          <a:prstDash val="dash"/>
          <a:miter lim="800000"/>
        </a:ln>
        <a:effectLst/>
      </dgm:spPr>
    </dgm:pt>
    <dgm:pt modelId="{2C4B3D8D-1EE7-44F0-B32A-7757AD59057A}" type="pres">
      <dgm:prSet presAssocID="{5CAA9737-5312-4A0D-90C1-414EED5D77C3}" presName="ConnectorPoint" presStyleLbl="alignNode1" presStyleIdx="3" presStyleCnt="7"/>
      <dgm:spPr/>
    </dgm:pt>
    <dgm:pt modelId="{C626DFF4-C045-4B98-9CF1-A83156644E4B}" type="pres">
      <dgm:prSet presAssocID="{5CAA9737-5312-4A0D-90C1-414EED5D77C3}" presName="EmptyPlaceHolder" presStyleCnt="0"/>
      <dgm:spPr/>
    </dgm:pt>
    <dgm:pt modelId="{C1C5A13F-1934-4FC9-B0B5-DE04C0FE2ED3}" type="pres">
      <dgm:prSet presAssocID="{188E5B19-EEE6-42C6-B9D3-0CF85CB6FECC}" presName="spaceBetweenRectangles" presStyleCnt="0"/>
      <dgm:spPr/>
    </dgm:pt>
    <dgm:pt modelId="{96488A6C-DC02-4B4F-8372-2067ACC3845A}" type="pres">
      <dgm:prSet presAssocID="{E942D963-B412-4522-AD64-15D64E9F501A}" presName="composite" presStyleCnt="0"/>
      <dgm:spPr/>
    </dgm:pt>
    <dgm:pt modelId="{0702E0B2-FDA4-4F46-B6C9-27498D5396C8}" type="pres">
      <dgm:prSet presAssocID="{E942D963-B412-4522-AD64-15D64E9F501A}" presName="L1TextContainer" presStyleLbl="revTx" presStyleIdx="4" presStyleCnt="7">
        <dgm:presLayoutVars>
          <dgm:chMax val="1"/>
          <dgm:chPref val="1"/>
          <dgm:bulletEnabled val="1"/>
        </dgm:presLayoutVars>
      </dgm:prSet>
      <dgm:spPr/>
    </dgm:pt>
    <dgm:pt modelId="{D373A8B1-5800-4B41-8DF0-7E3CED11E2DE}" type="pres">
      <dgm:prSet presAssocID="{E942D963-B412-4522-AD64-15D64E9F501A}" presName="L2TextContainerWrapper" presStyleCnt="0">
        <dgm:presLayoutVars>
          <dgm:chMax val="0"/>
          <dgm:chPref val="0"/>
          <dgm:bulletEnabled val="1"/>
        </dgm:presLayoutVars>
      </dgm:prSet>
      <dgm:spPr/>
    </dgm:pt>
    <dgm:pt modelId="{2E5ABD71-2AE0-4241-9E56-EA268B776892}" type="pres">
      <dgm:prSet presAssocID="{E942D963-B412-4522-AD64-15D64E9F501A}" presName="L2TextContainer" presStyleLbl="bgAcc1" presStyleIdx="4" presStyleCnt="7"/>
      <dgm:spPr/>
    </dgm:pt>
    <dgm:pt modelId="{EFB98BC0-7A7A-4ED5-AF33-51F4C641891C}" type="pres">
      <dgm:prSet presAssocID="{E942D963-B412-4522-AD64-15D64E9F501A}" presName="FlexibleEmptyPlaceHolder" presStyleCnt="0"/>
      <dgm:spPr/>
    </dgm:pt>
    <dgm:pt modelId="{DE495266-9279-47B4-A6CA-5D4FCE96795B}" type="pres">
      <dgm:prSet presAssocID="{E942D963-B412-4522-AD64-15D64E9F501A}" presName="ConnectLine" presStyleLbl="sibTrans1D1" presStyleIdx="4" presStyleCnt="7"/>
      <dgm:spPr>
        <a:noFill/>
        <a:ln w="6350" cap="flat" cmpd="sng" algn="ctr">
          <a:solidFill>
            <a:schemeClr val="accent3">
              <a:hueOff val="0"/>
              <a:satOff val="0"/>
              <a:lumOff val="0"/>
              <a:alphaOff val="0"/>
            </a:schemeClr>
          </a:solidFill>
          <a:prstDash val="dash"/>
          <a:miter lim="800000"/>
        </a:ln>
        <a:effectLst/>
      </dgm:spPr>
    </dgm:pt>
    <dgm:pt modelId="{4BBE907C-B260-4A7D-B93C-65F60DEFE238}" type="pres">
      <dgm:prSet presAssocID="{E942D963-B412-4522-AD64-15D64E9F501A}" presName="ConnectorPoint" presStyleLbl="alignNode1" presStyleIdx="4" presStyleCnt="7"/>
      <dgm:spPr/>
    </dgm:pt>
    <dgm:pt modelId="{0F6CE750-5A4D-48E0-B3E4-451B2DF1400B}" type="pres">
      <dgm:prSet presAssocID="{E942D963-B412-4522-AD64-15D64E9F501A}" presName="EmptyPlaceHolder" presStyleCnt="0"/>
      <dgm:spPr/>
    </dgm:pt>
    <dgm:pt modelId="{63F7FEED-6DFC-4EC3-AA76-55FC142D42BC}" type="pres">
      <dgm:prSet presAssocID="{CA531867-4B3A-4240-A4CD-159E487D7322}" presName="spaceBetweenRectangles" presStyleCnt="0"/>
      <dgm:spPr/>
    </dgm:pt>
    <dgm:pt modelId="{B14CF3BC-DD57-4E47-ABDA-A27E4FDF0B48}" type="pres">
      <dgm:prSet presAssocID="{1E27E2AA-418D-4D02-A1FA-7E29C4E777DA}" presName="composite" presStyleCnt="0"/>
      <dgm:spPr/>
    </dgm:pt>
    <dgm:pt modelId="{ECDD3AA9-7FAB-4626-92CD-A070106487D5}" type="pres">
      <dgm:prSet presAssocID="{1E27E2AA-418D-4D02-A1FA-7E29C4E777DA}" presName="L1TextContainer" presStyleLbl="revTx" presStyleIdx="5" presStyleCnt="7">
        <dgm:presLayoutVars>
          <dgm:chMax val="1"/>
          <dgm:chPref val="1"/>
          <dgm:bulletEnabled val="1"/>
        </dgm:presLayoutVars>
      </dgm:prSet>
      <dgm:spPr/>
    </dgm:pt>
    <dgm:pt modelId="{3BE50837-4BE1-4FA9-83A7-96508544E8DA}" type="pres">
      <dgm:prSet presAssocID="{1E27E2AA-418D-4D02-A1FA-7E29C4E777DA}" presName="L2TextContainerWrapper" presStyleCnt="0">
        <dgm:presLayoutVars>
          <dgm:chMax val="0"/>
          <dgm:chPref val="0"/>
          <dgm:bulletEnabled val="1"/>
        </dgm:presLayoutVars>
      </dgm:prSet>
      <dgm:spPr/>
    </dgm:pt>
    <dgm:pt modelId="{3FCB2229-05C6-4BAC-8F8A-F610742219B4}" type="pres">
      <dgm:prSet presAssocID="{1E27E2AA-418D-4D02-A1FA-7E29C4E777DA}" presName="L2TextContainer" presStyleLbl="bgAcc1" presStyleIdx="5" presStyleCnt="7"/>
      <dgm:spPr/>
    </dgm:pt>
    <dgm:pt modelId="{E47C867F-DE93-4076-9180-2200F3A53015}" type="pres">
      <dgm:prSet presAssocID="{1E27E2AA-418D-4D02-A1FA-7E29C4E777DA}" presName="FlexibleEmptyPlaceHolder" presStyleCnt="0"/>
      <dgm:spPr/>
    </dgm:pt>
    <dgm:pt modelId="{D80FFDFC-F01E-4AA3-BABC-0DB659BBCAB7}" type="pres">
      <dgm:prSet presAssocID="{1E27E2AA-418D-4D02-A1FA-7E29C4E777DA}" presName="ConnectLine" presStyleLbl="sibTrans1D1" presStyleIdx="5" presStyleCnt="7"/>
      <dgm:spPr>
        <a:noFill/>
        <a:ln w="6350" cap="flat" cmpd="sng" algn="ctr">
          <a:solidFill>
            <a:schemeClr val="accent3">
              <a:hueOff val="0"/>
              <a:satOff val="0"/>
              <a:lumOff val="0"/>
              <a:alphaOff val="0"/>
            </a:schemeClr>
          </a:solidFill>
          <a:prstDash val="dash"/>
          <a:miter lim="800000"/>
        </a:ln>
        <a:effectLst/>
      </dgm:spPr>
    </dgm:pt>
    <dgm:pt modelId="{D4973242-E385-4DC0-B3C1-6273E1917D2F}" type="pres">
      <dgm:prSet presAssocID="{1E27E2AA-418D-4D02-A1FA-7E29C4E777DA}" presName="ConnectorPoint" presStyleLbl="alignNode1" presStyleIdx="5" presStyleCnt="7"/>
      <dgm:spPr/>
    </dgm:pt>
    <dgm:pt modelId="{F538D1B3-0185-467F-8552-13A66E83353F}" type="pres">
      <dgm:prSet presAssocID="{1E27E2AA-418D-4D02-A1FA-7E29C4E777DA}" presName="EmptyPlaceHolder" presStyleCnt="0"/>
      <dgm:spPr/>
    </dgm:pt>
    <dgm:pt modelId="{A08AC5EE-0A88-457C-8ABE-C301F6D60A2C}" type="pres">
      <dgm:prSet presAssocID="{07E419B9-E4F5-42D5-BA6F-818351DBBD81}" presName="spaceBetweenRectangles" presStyleCnt="0"/>
      <dgm:spPr/>
    </dgm:pt>
    <dgm:pt modelId="{EFCF8CC6-CD5F-4E6A-9B91-EC4B749D2B13}" type="pres">
      <dgm:prSet presAssocID="{5732A7CF-F81B-49BE-AA96-09E06DAB716E}" presName="composite" presStyleCnt="0"/>
      <dgm:spPr/>
    </dgm:pt>
    <dgm:pt modelId="{0EFE61A1-C263-4F8F-8103-3EB72607DD08}" type="pres">
      <dgm:prSet presAssocID="{5732A7CF-F81B-49BE-AA96-09E06DAB716E}" presName="L1TextContainer" presStyleLbl="revTx" presStyleIdx="6" presStyleCnt="7">
        <dgm:presLayoutVars>
          <dgm:chMax val="1"/>
          <dgm:chPref val="1"/>
          <dgm:bulletEnabled val="1"/>
        </dgm:presLayoutVars>
      </dgm:prSet>
      <dgm:spPr/>
    </dgm:pt>
    <dgm:pt modelId="{CF798693-A9B8-4AAB-93EE-103B91A1D925}" type="pres">
      <dgm:prSet presAssocID="{5732A7CF-F81B-49BE-AA96-09E06DAB716E}" presName="L2TextContainerWrapper" presStyleCnt="0">
        <dgm:presLayoutVars>
          <dgm:chMax val="0"/>
          <dgm:chPref val="0"/>
          <dgm:bulletEnabled val="1"/>
        </dgm:presLayoutVars>
      </dgm:prSet>
      <dgm:spPr/>
    </dgm:pt>
    <dgm:pt modelId="{A422CE6B-7328-448B-A269-722F76932494}" type="pres">
      <dgm:prSet presAssocID="{5732A7CF-F81B-49BE-AA96-09E06DAB716E}" presName="L2TextContainer" presStyleLbl="bgAcc1" presStyleIdx="6" presStyleCnt="7"/>
      <dgm:spPr/>
    </dgm:pt>
    <dgm:pt modelId="{B0647723-5BC0-4654-A0D0-5508F1399B79}" type="pres">
      <dgm:prSet presAssocID="{5732A7CF-F81B-49BE-AA96-09E06DAB716E}" presName="FlexibleEmptyPlaceHolder" presStyleCnt="0"/>
      <dgm:spPr/>
    </dgm:pt>
    <dgm:pt modelId="{952B26FA-42E0-4F03-9EC5-92CC1015EBB4}" type="pres">
      <dgm:prSet presAssocID="{5732A7CF-F81B-49BE-AA96-09E06DAB716E}" presName="ConnectLine" presStyleLbl="sibTrans1D1" presStyleIdx="6" presStyleCnt="7"/>
      <dgm:spPr>
        <a:noFill/>
        <a:ln w="6350" cap="flat" cmpd="sng" algn="ctr">
          <a:solidFill>
            <a:schemeClr val="accent3">
              <a:hueOff val="0"/>
              <a:satOff val="0"/>
              <a:lumOff val="0"/>
              <a:alphaOff val="0"/>
            </a:schemeClr>
          </a:solidFill>
          <a:prstDash val="dash"/>
          <a:miter lim="800000"/>
        </a:ln>
        <a:effectLst/>
      </dgm:spPr>
    </dgm:pt>
    <dgm:pt modelId="{5BB24773-D744-4F7B-95C6-75AFAF2385BF}" type="pres">
      <dgm:prSet presAssocID="{5732A7CF-F81B-49BE-AA96-09E06DAB716E}" presName="ConnectorPoint" presStyleLbl="alignNode1" presStyleIdx="6" presStyleCnt="7"/>
      <dgm:spPr/>
    </dgm:pt>
    <dgm:pt modelId="{71914871-FA83-4FFC-8FB2-E522AA0C4067}" type="pres">
      <dgm:prSet presAssocID="{5732A7CF-F81B-49BE-AA96-09E06DAB716E}" presName="EmptyPlaceHolder" presStyleCnt="0"/>
      <dgm:spPr/>
    </dgm:pt>
  </dgm:ptLst>
  <dgm:cxnLst>
    <dgm:cxn modelId="{13F6E401-B7FF-4287-B1B8-1D3FEE0635D8}" type="presOf" srcId="{10A2A343-37B1-4B61-9479-701CDDE6E153}" destId="{72F274C9-169E-4AB4-83C5-2D38A44DA9BB}" srcOrd="0" destOrd="0" presId="urn:microsoft.com/office/officeart/2016/7/layout/BasicTimeline"/>
    <dgm:cxn modelId="{BD55440D-643F-46CA-879B-A6ED15FF7FDD}" srcId="{78A0E8A9-C0EB-4564-9FEB-6CF3BD32372F}" destId="{1E27E2AA-418D-4D02-A1FA-7E29C4E777DA}" srcOrd="5" destOrd="0" parTransId="{8A80B218-A871-479E-B4A0-AB14A505CA0A}" sibTransId="{07E419B9-E4F5-42D5-BA6F-818351DBBD81}"/>
    <dgm:cxn modelId="{3CF6CC1A-1E14-4866-829F-001E38483EDF}" srcId="{1E27E2AA-418D-4D02-A1FA-7E29C4E777DA}" destId="{6C6FBF76-3907-4921-ACAF-07AD6B29AD2A}" srcOrd="0" destOrd="0" parTransId="{6D641C88-F949-4BE5-ABD7-CBB1A8B60D41}" sibTransId="{A08759F0-91D7-4967-90DF-52306C84D838}"/>
    <dgm:cxn modelId="{C4FA8624-2C6B-4BF6-AC6B-F9B4FFE85D8E}" type="presOf" srcId="{99F1F120-D560-4A2B-B2EA-C284E5A5B575}" destId="{F5C33C01-4B86-44B4-B8FB-E3B5E69457FB}" srcOrd="0" destOrd="0" presId="urn:microsoft.com/office/officeart/2016/7/layout/BasicTimeline"/>
    <dgm:cxn modelId="{40D53331-61D9-4352-B933-F4B999ADA651}" type="presOf" srcId="{02589E48-5929-410E-B6FA-3F09A2546F06}" destId="{65D6B46A-3DAA-410C-9275-E8526C5D2343}" srcOrd="0" destOrd="0" presId="urn:microsoft.com/office/officeart/2016/7/layout/BasicTimeline"/>
    <dgm:cxn modelId="{1BFA2A34-6CDF-43BA-91C7-1F1A98430755}" type="presOf" srcId="{C634751F-A9BB-4BE1-AFB1-02C40A3172BB}" destId="{CACCD1FE-A04F-47F9-849C-A5D1073CD4AC}" srcOrd="0" destOrd="0" presId="urn:microsoft.com/office/officeart/2016/7/layout/BasicTimeline"/>
    <dgm:cxn modelId="{30FA4534-9D79-432D-BF4A-D5E4AC7F72F2}" type="presOf" srcId="{5732A7CF-F81B-49BE-AA96-09E06DAB716E}" destId="{0EFE61A1-C263-4F8F-8103-3EB72607DD08}" srcOrd="0" destOrd="0" presId="urn:microsoft.com/office/officeart/2016/7/layout/BasicTimeline"/>
    <dgm:cxn modelId="{DEF3753A-A94E-428A-9281-4A1135B01036}" type="presOf" srcId="{1E27E2AA-418D-4D02-A1FA-7E29C4E777DA}" destId="{ECDD3AA9-7FAB-4626-92CD-A070106487D5}" srcOrd="0" destOrd="0" presId="urn:microsoft.com/office/officeart/2016/7/layout/BasicTimeline"/>
    <dgm:cxn modelId="{2220633D-3662-49F2-9340-E4CED05AAAD8}" srcId="{5732A7CF-F81B-49BE-AA96-09E06DAB716E}" destId="{F973EEDB-F4B2-49EA-B032-0760895B0F33}" srcOrd="0" destOrd="0" parTransId="{0764E0FB-EB14-45E9-806B-418D24BE879B}" sibTransId="{3DDE0ED1-6F66-4506-A015-20EC9ADE74DA}"/>
    <dgm:cxn modelId="{F61FF960-D577-4C69-B39F-E8190C862106}" srcId="{66DE3402-1143-418A-AEA6-74463BDFB487}" destId="{02589E48-5929-410E-B6FA-3F09A2546F06}" srcOrd="0" destOrd="0" parTransId="{21E13021-4859-4AAD-87BE-5FBBDAD98467}" sibTransId="{40DA63A3-3F6A-4A56-B23C-D84799F160FB}"/>
    <dgm:cxn modelId="{1AFCC147-F27A-401F-B9C8-7E49435100A3}" type="presOf" srcId="{6C6FBF76-3907-4921-ACAF-07AD6B29AD2A}" destId="{3FCB2229-05C6-4BAC-8F8A-F610742219B4}" srcOrd="0" destOrd="0" presId="urn:microsoft.com/office/officeart/2016/7/layout/BasicTimeline"/>
    <dgm:cxn modelId="{C31B724D-8D07-4586-9B58-2984D9115BCD}" srcId="{10A2A343-37B1-4B61-9479-701CDDE6E153}" destId="{99F1F120-D560-4A2B-B2EA-C284E5A5B575}" srcOrd="0" destOrd="0" parTransId="{34C17B22-EFEB-475C-80E9-CA520BD04338}" sibTransId="{7A4847F7-12F0-4A69-82C7-D34EFAC53CAB}"/>
    <dgm:cxn modelId="{40492F78-A0FA-4AB7-9B81-628933DA79E5}" srcId="{78A0E8A9-C0EB-4564-9FEB-6CF3BD32372F}" destId="{168F0479-0CEE-467B-AA68-0DD10B2D4839}" srcOrd="1" destOrd="0" parTransId="{A1D42773-E4E2-4736-B86D-5D603281F9D6}" sibTransId="{52C8F2E5-AACE-40C1-BE68-F07C98503EEC}"/>
    <dgm:cxn modelId="{62A69858-10E5-4BE1-A83F-586C1CACE747}" type="presOf" srcId="{E942D963-B412-4522-AD64-15D64E9F501A}" destId="{0702E0B2-FDA4-4F46-B6C9-27498D5396C8}" srcOrd="0" destOrd="0" presId="urn:microsoft.com/office/officeart/2016/7/layout/BasicTimeline"/>
    <dgm:cxn modelId="{EEDF827D-851A-40E7-A0B7-BB92B0DD4B7B}" srcId="{78A0E8A9-C0EB-4564-9FEB-6CF3BD32372F}" destId="{5732A7CF-F81B-49BE-AA96-09E06DAB716E}" srcOrd="6" destOrd="0" parTransId="{FE45B266-9B59-4A3C-B660-34B402CD7C6D}" sibTransId="{1B2EBE8F-DC6B-4A44-A7FE-A1DE9D26AEB7}"/>
    <dgm:cxn modelId="{56D77286-0EA4-400F-A3FE-A8F39BCFB423}" type="presOf" srcId="{168F0479-0CEE-467B-AA68-0DD10B2D4839}" destId="{71C6F8A8-3CF2-4205-AC47-F9927E86E07C}" srcOrd="0" destOrd="0" presId="urn:microsoft.com/office/officeart/2016/7/layout/BasicTimeline"/>
    <dgm:cxn modelId="{C5554F8A-701C-4286-902E-0AD3A043CB92}" srcId="{5CAA9737-5312-4A0D-90C1-414EED5D77C3}" destId="{DA2EFC1D-19F8-4563-8C17-D9DCFB42E314}" srcOrd="0" destOrd="0" parTransId="{457E42CF-BBED-4B89-9464-BC1CADA0A0E6}" sibTransId="{A883CB6F-DD76-4444-804B-227D1956CA37}"/>
    <dgm:cxn modelId="{05CEA18B-B3F2-4618-988C-C8B88F3C0404}" srcId="{78A0E8A9-C0EB-4564-9FEB-6CF3BD32372F}" destId="{E942D963-B412-4522-AD64-15D64E9F501A}" srcOrd="4" destOrd="0" parTransId="{87337F0D-9764-4690-B536-C1F9F4C745BB}" sibTransId="{CA531867-4B3A-4240-A4CD-159E487D7322}"/>
    <dgm:cxn modelId="{BE645595-6767-4674-8F67-9BF9EE529910}" srcId="{78A0E8A9-C0EB-4564-9FEB-6CF3BD32372F}" destId="{10A2A343-37B1-4B61-9479-701CDDE6E153}" srcOrd="2" destOrd="0" parTransId="{960FAED9-8F2D-4590-B255-DE0436C109FE}" sibTransId="{47C46262-C449-4415-BFAC-200DD1C72B39}"/>
    <dgm:cxn modelId="{41DD2FA8-274B-47E7-A3FC-E91FE29428A6}" type="presOf" srcId="{78A0E8A9-C0EB-4564-9FEB-6CF3BD32372F}" destId="{1C9B7095-5FF6-4F01-B76A-134AD44B5AED}" srcOrd="0" destOrd="0" presId="urn:microsoft.com/office/officeart/2016/7/layout/BasicTimeline"/>
    <dgm:cxn modelId="{F3D8F8B0-B4E7-4BB9-B1B3-630FCEA3F5BB}" srcId="{78A0E8A9-C0EB-4564-9FEB-6CF3BD32372F}" destId="{66DE3402-1143-418A-AEA6-74463BDFB487}" srcOrd="0" destOrd="0" parTransId="{62A6D9D2-4331-4F1F-ADB8-DF8F14D84D1F}" sibTransId="{36498D48-4E62-47E5-9D8A-3554ABB621F7}"/>
    <dgm:cxn modelId="{140380B5-D8AA-4774-AE2C-190F0FF5847D}" type="presOf" srcId="{5CAA9737-5312-4A0D-90C1-414EED5D77C3}" destId="{C0A6FFC4-F77F-4282-96CF-21ACC032942F}" srcOrd="0" destOrd="0" presId="urn:microsoft.com/office/officeart/2016/7/layout/BasicTimeline"/>
    <dgm:cxn modelId="{F06585C8-AB25-492E-ABB8-32813B78790F}" srcId="{168F0479-0CEE-467B-AA68-0DD10B2D4839}" destId="{C634751F-A9BB-4BE1-AFB1-02C40A3172BB}" srcOrd="0" destOrd="0" parTransId="{4B62237F-358B-46E2-BEDF-23A19A93E769}" sibTransId="{A4E1724A-C7C1-43DC-81BF-C147365ADFD3}"/>
    <dgm:cxn modelId="{8AAFE2C9-10F0-493D-AD9C-E6BEB741BCB4}" srcId="{78A0E8A9-C0EB-4564-9FEB-6CF3BD32372F}" destId="{5CAA9737-5312-4A0D-90C1-414EED5D77C3}" srcOrd="3" destOrd="0" parTransId="{CDDEBD83-4C8B-4489-954E-143A2B2B29AE}" sibTransId="{188E5B19-EEE6-42C6-B9D3-0CF85CB6FECC}"/>
    <dgm:cxn modelId="{82EF1FCA-6811-4939-9EE4-F6089E3EE9EF}" type="presOf" srcId="{17237618-572F-4D73-A50B-7299AE4AAC73}" destId="{2E5ABD71-2AE0-4241-9E56-EA268B776892}" srcOrd="0" destOrd="0" presId="urn:microsoft.com/office/officeart/2016/7/layout/BasicTimeline"/>
    <dgm:cxn modelId="{DF91AFE0-7421-4B20-A1A2-93B3FC0454AD}" type="presOf" srcId="{F973EEDB-F4B2-49EA-B032-0760895B0F33}" destId="{A422CE6B-7328-448B-A269-722F76932494}" srcOrd="0" destOrd="0" presId="urn:microsoft.com/office/officeart/2016/7/layout/BasicTimeline"/>
    <dgm:cxn modelId="{494FD1E7-CD2D-459E-BDDD-01669D9B82ED}" type="presOf" srcId="{66DE3402-1143-418A-AEA6-74463BDFB487}" destId="{D29C2926-F0AF-4F5A-9AA9-55F1F1158F3D}" srcOrd="0" destOrd="0" presId="urn:microsoft.com/office/officeart/2016/7/layout/BasicTimeline"/>
    <dgm:cxn modelId="{BBDC27ED-DB50-4334-9997-D47D69976F5A}" type="presOf" srcId="{DA2EFC1D-19F8-4563-8C17-D9DCFB42E314}" destId="{7BC65956-251A-4750-95DC-5A61CE91FC50}" srcOrd="0" destOrd="0" presId="urn:microsoft.com/office/officeart/2016/7/layout/BasicTimeline"/>
    <dgm:cxn modelId="{F99F50F8-D9D9-4C2A-856C-ABB6FB031F13}" srcId="{E942D963-B412-4522-AD64-15D64E9F501A}" destId="{17237618-572F-4D73-A50B-7299AE4AAC73}" srcOrd="0" destOrd="0" parTransId="{3A02961D-C74F-4ABE-80EC-FAB6892539B2}" sibTransId="{B1F3F7ED-05EA-49C1-BC52-56C94DAC8283}"/>
    <dgm:cxn modelId="{D010E71C-B9C2-49F6-9DF5-7426756A5C3E}" type="presParOf" srcId="{1C9B7095-5FF6-4F01-B76A-134AD44B5AED}" destId="{33725FBD-989E-416C-9339-535FF446794A}" srcOrd="0" destOrd="0" presId="urn:microsoft.com/office/officeart/2016/7/layout/BasicTimeline"/>
    <dgm:cxn modelId="{1DA737E9-43F0-49C6-8AE2-5014C1C38B8B}" type="presParOf" srcId="{1C9B7095-5FF6-4F01-B76A-134AD44B5AED}" destId="{71D570B5-5069-4DF3-944B-A44E930971FC}" srcOrd="1" destOrd="0" presId="urn:microsoft.com/office/officeart/2016/7/layout/BasicTimeline"/>
    <dgm:cxn modelId="{E84DB8FA-7506-4EFF-9D3C-ABA52E873A04}" type="presParOf" srcId="{71D570B5-5069-4DF3-944B-A44E930971FC}" destId="{E47BCFDA-2D5F-4A0B-A9D2-C6EF2F5C1237}" srcOrd="0" destOrd="0" presId="urn:microsoft.com/office/officeart/2016/7/layout/BasicTimeline"/>
    <dgm:cxn modelId="{9353993D-BE04-41F2-826E-7C99A593AE7D}" type="presParOf" srcId="{E47BCFDA-2D5F-4A0B-A9D2-C6EF2F5C1237}" destId="{D29C2926-F0AF-4F5A-9AA9-55F1F1158F3D}" srcOrd="0" destOrd="0" presId="urn:microsoft.com/office/officeart/2016/7/layout/BasicTimeline"/>
    <dgm:cxn modelId="{4D3087FB-4084-459F-912C-6EBE7BE68E61}" type="presParOf" srcId="{E47BCFDA-2D5F-4A0B-A9D2-C6EF2F5C1237}" destId="{5BE45E59-24D0-4946-A8DA-480FDF9381FF}" srcOrd="1" destOrd="0" presId="urn:microsoft.com/office/officeart/2016/7/layout/BasicTimeline"/>
    <dgm:cxn modelId="{F49413FD-63EC-428C-8F7D-0098F84E7018}" type="presParOf" srcId="{5BE45E59-24D0-4946-A8DA-480FDF9381FF}" destId="{65D6B46A-3DAA-410C-9275-E8526C5D2343}" srcOrd="0" destOrd="0" presId="urn:microsoft.com/office/officeart/2016/7/layout/BasicTimeline"/>
    <dgm:cxn modelId="{508852C6-7A4D-4577-879E-A8386506E4D8}" type="presParOf" srcId="{5BE45E59-24D0-4946-A8DA-480FDF9381FF}" destId="{7F004BE4-910D-4607-9627-E5CA71F753BE}" srcOrd="1" destOrd="0" presId="urn:microsoft.com/office/officeart/2016/7/layout/BasicTimeline"/>
    <dgm:cxn modelId="{25DF02F1-87BC-4803-A058-B65F3950BFBF}" type="presParOf" srcId="{E47BCFDA-2D5F-4A0B-A9D2-C6EF2F5C1237}" destId="{166EC4D2-D561-46C4-8325-C8A4A0E0142E}" srcOrd="2" destOrd="0" presId="urn:microsoft.com/office/officeart/2016/7/layout/BasicTimeline"/>
    <dgm:cxn modelId="{7AC1C5F3-57B4-4AE0-8294-90A3FAF37920}" type="presParOf" srcId="{E47BCFDA-2D5F-4A0B-A9D2-C6EF2F5C1237}" destId="{AC886861-959C-4247-B455-0A14C3B3237C}" srcOrd="3" destOrd="0" presId="urn:microsoft.com/office/officeart/2016/7/layout/BasicTimeline"/>
    <dgm:cxn modelId="{04D84AD2-D373-4D93-AD5D-3BE932A07875}" type="presParOf" srcId="{E47BCFDA-2D5F-4A0B-A9D2-C6EF2F5C1237}" destId="{C6C4268C-99EF-4AAA-9120-436D83C2283D}" srcOrd="4" destOrd="0" presId="urn:microsoft.com/office/officeart/2016/7/layout/BasicTimeline"/>
    <dgm:cxn modelId="{6FDC0460-5435-4918-AAA6-F99A89382672}" type="presParOf" srcId="{71D570B5-5069-4DF3-944B-A44E930971FC}" destId="{DC654BE8-3826-4041-A855-98743C8AB4BD}" srcOrd="1" destOrd="0" presId="urn:microsoft.com/office/officeart/2016/7/layout/BasicTimeline"/>
    <dgm:cxn modelId="{0899056A-5550-42B0-B7D5-7FF901583E32}" type="presParOf" srcId="{71D570B5-5069-4DF3-944B-A44E930971FC}" destId="{649A0F56-08E8-4548-88D5-5390B11A9D9F}" srcOrd="2" destOrd="0" presId="urn:microsoft.com/office/officeart/2016/7/layout/BasicTimeline"/>
    <dgm:cxn modelId="{FBA33913-9D1A-40E8-AC48-A87FEA91CB8A}" type="presParOf" srcId="{649A0F56-08E8-4548-88D5-5390B11A9D9F}" destId="{71C6F8A8-3CF2-4205-AC47-F9927E86E07C}" srcOrd="0" destOrd="0" presId="urn:microsoft.com/office/officeart/2016/7/layout/BasicTimeline"/>
    <dgm:cxn modelId="{035E8583-1C63-4263-8B63-DE739073FA72}" type="presParOf" srcId="{649A0F56-08E8-4548-88D5-5390B11A9D9F}" destId="{4EF6FB55-F1A0-4654-8254-742E78A1EEA5}" srcOrd="1" destOrd="0" presId="urn:microsoft.com/office/officeart/2016/7/layout/BasicTimeline"/>
    <dgm:cxn modelId="{633B7277-E55C-4A3B-845C-974102DF65CC}" type="presParOf" srcId="{4EF6FB55-F1A0-4654-8254-742E78A1EEA5}" destId="{CACCD1FE-A04F-47F9-849C-A5D1073CD4AC}" srcOrd="0" destOrd="0" presId="urn:microsoft.com/office/officeart/2016/7/layout/BasicTimeline"/>
    <dgm:cxn modelId="{F3941DAA-26CB-4AB2-889E-21A5E2F32A9A}" type="presParOf" srcId="{4EF6FB55-F1A0-4654-8254-742E78A1EEA5}" destId="{EEE62507-F3DC-4E69-9AA5-4096BC21D025}" srcOrd="1" destOrd="0" presId="urn:microsoft.com/office/officeart/2016/7/layout/BasicTimeline"/>
    <dgm:cxn modelId="{09884D12-45E8-435F-B339-DB1F04208B63}" type="presParOf" srcId="{649A0F56-08E8-4548-88D5-5390B11A9D9F}" destId="{20363844-DFA5-413F-AAC5-E075CE5A255E}" srcOrd="2" destOrd="0" presId="urn:microsoft.com/office/officeart/2016/7/layout/BasicTimeline"/>
    <dgm:cxn modelId="{093B338E-0ACD-4426-B836-F6C4B1F64628}" type="presParOf" srcId="{649A0F56-08E8-4548-88D5-5390B11A9D9F}" destId="{FFE63B6A-0266-4C4D-850B-E719A41A5D35}" srcOrd="3" destOrd="0" presId="urn:microsoft.com/office/officeart/2016/7/layout/BasicTimeline"/>
    <dgm:cxn modelId="{9F9D9A4A-D5D9-4CB5-9D09-C759CF9840C8}" type="presParOf" srcId="{649A0F56-08E8-4548-88D5-5390B11A9D9F}" destId="{0F120465-BED2-452F-B1C9-A1D9C20A4164}" srcOrd="4" destOrd="0" presId="urn:microsoft.com/office/officeart/2016/7/layout/BasicTimeline"/>
    <dgm:cxn modelId="{CB8838AC-DCDC-45D4-AD11-C9CF8E132B70}" type="presParOf" srcId="{71D570B5-5069-4DF3-944B-A44E930971FC}" destId="{9BC4A950-A9C0-4B24-AAFC-DEFDA94C6B00}" srcOrd="3" destOrd="0" presId="urn:microsoft.com/office/officeart/2016/7/layout/BasicTimeline"/>
    <dgm:cxn modelId="{A27D3CDE-D82D-4339-A931-75A25AD6F27C}" type="presParOf" srcId="{71D570B5-5069-4DF3-944B-A44E930971FC}" destId="{F46C2578-0EB0-47BD-B8BF-EC74513C511E}" srcOrd="4" destOrd="0" presId="urn:microsoft.com/office/officeart/2016/7/layout/BasicTimeline"/>
    <dgm:cxn modelId="{55AB7BAF-DA83-49DC-AE9C-54BD226A168C}" type="presParOf" srcId="{F46C2578-0EB0-47BD-B8BF-EC74513C511E}" destId="{72F274C9-169E-4AB4-83C5-2D38A44DA9BB}" srcOrd="0" destOrd="0" presId="urn:microsoft.com/office/officeart/2016/7/layout/BasicTimeline"/>
    <dgm:cxn modelId="{628BCAFB-43CC-41A9-99E7-241E79BD4667}" type="presParOf" srcId="{F46C2578-0EB0-47BD-B8BF-EC74513C511E}" destId="{16F2E689-A2EF-43D9-8D78-5FDD45BDABA5}" srcOrd="1" destOrd="0" presId="urn:microsoft.com/office/officeart/2016/7/layout/BasicTimeline"/>
    <dgm:cxn modelId="{988B7D67-DF67-4DFA-8CC6-3EE50DF2406A}" type="presParOf" srcId="{16F2E689-A2EF-43D9-8D78-5FDD45BDABA5}" destId="{F5C33C01-4B86-44B4-B8FB-E3B5E69457FB}" srcOrd="0" destOrd="0" presId="urn:microsoft.com/office/officeart/2016/7/layout/BasicTimeline"/>
    <dgm:cxn modelId="{2E0B1FF0-4390-43BB-AB38-5FB0C67FB038}" type="presParOf" srcId="{16F2E689-A2EF-43D9-8D78-5FDD45BDABA5}" destId="{28C7E074-5373-4E7A-AA12-AB5532168201}" srcOrd="1" destOrd="0" presId="urn:microsoft.com/office/officeart/2016/7/layout/BasicTimeline"/>
    <dgm:cxn modelId="{1074735D-6157-4D16-BB26-DE28FA3A31FA}" type="presParOf" srcId="{F46C2578-0EB0-47BD-B8BF-EC74513C511E}" destId="{88F50B04-13D3-4281-9149-22D38732F349}" srcOrd="2" destOrd="0" presId="urn:microsoft.com/office/officeart/2016/7/layout/BasicTimeline"/>
    <dgm:cxn modelId="{3A0F6D44-5DA6-4B20-9F7E-8B4171E58EB8}" type="presParOf" srcId="{F46C2578-0EB0-47BD-B8BF-EC74513C511E}" destId="{B224ECFA-0BE3-4476-B9B9-BDB1DAB9BAA6}" srcOrd="3" destOrd="0" presId="urn:microsoft.com/office/officeart/2016/7/layout/BasicTimeline"/>
    <dgm:cxn modelId="{0E6BF976-9B70-4056-81B9-6D344A9F6ADB}" type="presParOf" srcId="{F46C2578-0EB0-47BD-B8BF-EC74513C511E}" destId="{2615F324-A25C-4FB3-94F0-36BFCA5E460C}" srcOrd="4" destOrd="0" presId="urn:microsoft.com/office/officeart/2016/7/layout/BasicTimeline"/>
    <dgm:cxn modelId="{80423C67-1F15-4E58-BAB9-CF5E508C6EFE}" type="presParOf" srcId="{71D570B5-5069-4DF3-944B-A44E930971FC}" destId="{6AA36613-4DA0-4BB4-A139-B33DF854EC84}" srcOrd="5" destOrd="0" presId="urn:microsoft.com/office/officeart/2016/7/layout/BasicTimeline"/>
    <dgm:cxn modelId="{6F24583B-A97A-4F7F-9891-F183882D1375}" type="presParOf" srcId="{71D570B5-5069-4DF3-944B-A44E930971FC}" destId="{7D20938B-D8DB-4147-8889-8E8482B1F385}" srcOrd="6" destOrd="0" presId="urn:microsoft.com/office/officeart/2016/7/layout/BasicTimeline"/>
    <dgm:cxn modelId="{AA2D8705-81AB-4E22-B039-0D25DF8D4670}" type="presParOf" srcId="{7D20938B-D8DB-4147-8889-8E8482B1F385}" destId="{C0A6FFC4-F77F-4282-96CF-21ACC032942F}" srcOrd="0" destOrd="0" presId="urn:microsoft.com/office/officeart/2016/7/layout/BasicTimeline"/>
    <dgm:cxn modelId="{4D3D93D3-55A1-4B7A-A0C5-61D4A30DC0C3}" type="presParOf" srcId="{7D20938B-D8DB-4147-8889-8E8482B1F385}" destId="{867710D5-4BEB-4BFD-9F52-CA0DCECF22F8}" srcOrd="1" destOrd="0" presId="urn:microsoft.com/office/officeart/2016/7/layout/BasicTimeline"/>
    <dgm:cxn modelId="{A8A8BFFA-A751-4178-98A1-196BC63D4688}" type="presParOf" srcId="{867710D5-4BEB-4BFD-9F52-CA0DCECF22F8}" destId="{7BC65956-251A-4750-95DC-5A61CE91FC50}" srcOrd="0" destOrd="0" presId="urn:microsoft.com/office/officeart/2016/7/layout/BasicTimeline"/>
    <dgm:cxn modelId="{244DBB96-6130-4497-AC0B-DAE92588EB75}" type="presParOf" srcId="{867710D5-4BEB-4BFD-9F52-CA0DCECF22F8}" destId="{7F926D8E-4540-4381-9537-15851418BA2C}" srcOrd="1" destOrd="0" presId="urn:microsoft.com/office/officeart/2016/7/layout/BasicTimeline"/>
    <dgm:cxn modelId="{92611455-8081-49DA-B903-50EB025EA94F}" type="presParOf" srcId="{7D20938B-D8DB-4147-8889-8E8482B1F385}" destId="{4176E129-84B3-49EC-A436-CE22138170C7}" srcOrd="2" destOrd="0" presId="urn:microsoft.com/office/officeart/2016/7/layout/BasicTimeline"/>
    <dgm:cxn modelId="{9E87E6B4-64C3-4682-B1F1-EEF871F61D23}" type="presParOf" srcId="{7D20938B-D8DB-4147-8889-8E8482B1F385}" destId="{2C4B3D8D-1EE7-44F0-B32A-7757AD59057A}" srcOrd="3" destOrd="0" presId="urn:microsoft.com/office/officeart/2016/7/layout/BasicTimeline"/>
    <dgm:cxn modelId="{816528C7-9DC0-40FF-87A4-9DD648E823D8}" type="presParOf" srcId="{7D20938B-D8DB-4147-8889-8E8482B1F385}" destId="{C626DFF4-C045-4B98-9CF1-A83156644E4B}" srcOrd="4" destOrd="0" presId="urn:microsoft.com/office/officeart/2016/7/layout/BasicTimeline"/>
    <dgm:cxn modelId="{3BF53B45-3145-47C6-8E3D-53DD268B516A}" type="presParOf" srcId="{71D570B5-5069-4DF3-944B-A44E930971FC}" destId="{C1C5A13F-1934-4FC9-B0B5-DE04C0FE2ED3}" srcOrd="7" destOrd="0" presId="urn:microsoft.com/office/officeart/2016/7/layout/BasicTimeline"/>
    <dgm:cxn modelId="{E603B5A1-96F1-41B7-977C-E19CD6124106}" type="presParOf" srcId="{71D570B5-5069-4DF3-944B-A44E930971FC}" destId="{96488A6C-DC02-4B4F-8372-2067ACC3845A}" srcOrd="8" destOrd="0" presId="urn:microsoft.com/office/officeart/2016/7/layout/BasicTimeline"/>
    <dgm:cxn modelId="{79E52EC3-A410-4C4F-90C3-2ED8F9D22AD7}" type="presParOf" srcId="{96488A6C-DC02-4B4F-8372-2067ACC3845A}" destId="{0702E0B2-FDA4-4F46-B6C9-27498D5396C8}" srcOrd="0" destOrd="0" presId="urn:microsoft.com/office/officeart/2016/7/layout/BasicTimeline"/>
    <dgm:cxn modelId="{57D5B57B-DB9F-4BCD-8618-B25E6056D1FE}" type="presParOf" srcId="{96488A6C-DC02-4B4F-8372-2067ACC3845A}" destId="{D373A8B1-5800-4B41-8DF0-7E3CED11E2DE}" srcOrd="1" destOrd="0" presId="urn:microsoft.com/office/officeart/2016/7/layout/BasicTimeline"/>
    <dgm:cxn modelId="{9B0D2C0F-8B10-41A2-98C9-AC9ABBE40D49}" type="presParOf" srcId="{D373A8B1-5800-4B41-8DF0-7E3CED11E2DE}" destId="{2E5ABD71-2AE0-4241-9E56-EA268B776892}" srcOrd="0" destOrd="0" presId="urn:microsoft.com/office/officeart/2016/7/layout/BasicTimeline"/>
    <dgm:cxn modelId="{8A293ED8-8C8E-46DD-BE70-CDF491AA62EE}" type="presParOf" srcId="{D373A8B1-5800-4B41-8DF0-7E3CED11E2DE}" destId="{EFB98BC0-7A7A-4ED5-AF33-51F4C641891C}" srcOrd="1" destOrd="0" presId="urn:microsoft.com/office/officeart/2016/7/layout/BasicTimeline"/>
    <dgm:cxn modelId="{AD221703-BA9A-4AE9-B742-95B10D6CBF6C}" type="presParOf" srcId="{96488A6C-DC02-4B4F-8372-2067ACC3845A}" destId="{DE495266-9279-47B4-A6CA-5D4FCE96795B}" srcOrd="2" destOrd="0" presId="urn:microsoft.com/office/officeart/2016/7/layout/BasicTimeline"/>
    <dgm:cxn modelId="{3E1865D5-8B7C-40A7-9DAB-E5E0C4841821}" type="presParOf" srcId="{96488A6C-DC02-4B4F-8372-2067ACC3845A}" destId="{4BBE907C-B260-4A7D-B93C-65F60DEFE238}" srcOrd="3" destOrd="0" presId="urn:microsoft.com/office/officeart/2016/7/layout/BasicTimeline"/>
    <dgm:cxn modelId="{34095F40-82E1-4BB4-B051-A1CB6931DF22}" type="presParOf" srcId="{96488A6C-DC02-4B4F-8372-2067ACC3845A}" destId="{0F6CE750-5A4D-48E0-B3E4-451B2DF1400B}" srcOrd="4" destOrd="0" presId="urn:microsoft.com/office/officeart/2016/7/layout/BasicTimeline"/>
    <dgm:cxn modelId="{8EA41434-CCA6-49D8-B3EB-DC50EB200A58}" type="presParOf" srcId="{71D570B5-5069-4DF3-944B-A44E930971FC}" destId="{63F7FEED-6DFC-4EC3-AA76-55FC142D42BC}" srcOrd="9" destOrd="0" presId="urn:microsoft.com/office/officeart/2016/7/layout/BasicTimeline"/>
    <dgm:cxn modelId="{13458825-4FEA-447D-891D-90A01D855C59}" type="presParOf" srcId="{71D570B5-5069-4DF3-944B-A44E930971FC}" destId="{B14CF3BC-DD57-4E47-ABDA-A27E4FDF0B48}" srcOrd="10" destOrd="0" presId="urn:microsoft.com/office/officeart/2016/7/layout/BasicTimeline"/>
    <dgm:cxn modelId="{33232453-506F-45D1-BE4F-18986380FBF5}" type="presParOf" srcId="{B14CF3BC-DD57-4E47-ABDA-A27E4FDF0B48}" destId="{ECDD3AA9-7FAB-4626-92CD-A070106487D5}" srcOrd="0" destOrd="0" presId="urn:microsoft.com/office/officeart/2016/7/layout/BasicTimeline"/>
    <dgm:cxn modelId="{013FFA08-3D70-4C71-B748-B5E07E2423AB}" type="presParOf" srcId="{B14CF3BC-DD57-4E47-ABDA-A27E4FDF0B48}" destId="{3BE50837-4BE1-4FA9-83A7-96508544E8DA}" srcOrd="1" destOrd="0" presId="urn:microsoft.com/office/officeart/2016/7/layout/BasicTimeline"/>
    <dgm:cxn modelId="{BBFE7CBE-517B-4E03-8920-358385DE9F4D}" type="presParOf" srcId="{3BE50837-4BE1-4FA9-83A7-96508544E8DA}" destId="{3FCB2229-05C6-4BAC-8F8A-F610742219B4}" srcOrd="0" destOrd="0" presId="urn:microsoft.com/office/officeart/2016/7/layout/BasicTimeline"/>
    <dgm:cxn modelId="{69A50803-2331-41D4-A77F-F6DD92F018A9}" type="presParOf" srcId="{3BE50837-4BE1-4FA9-83A7-96508544E8DA}" destId="{E47C867F-DE93-4076-9180-2200F3A53015}" srcOrd="1" destOrd="0" presId="urn:microsoft.com/office/officeart/2016/7/layout/BasicTimeline"/>
    <dgm:cxn modelId="{8470ACD2-D392-44BE-9FB3-805DB8735212}" type="presParOf" srcId="{B14CF3BC-DD57-4E47-ABDA-A27E4FDF0B48}" destId="{D80FFDFC-F01E-4AA3-BABC-0DB659BBCAB7}" srcOrd="2" destOrd="0" presId="urn:microsoft.com/office/officeart/2016/7/layout/BasicTimeline"/>
    <dgm:cxn modelId="{82DED61D-AFEC-4DE3-9D53-EFAAEEB83AA9}" type="presParOf" srcId="{B14CF3BC-DD57-4E47-ABDA-A27E4FDF0B48}" destId="{D4973242-E385-4DC0-B3C1-6273E1917D2F}" srcOrd="3" destOrd="0" presId="urn:microsoft.com/office/officeart/2016/7/layout/BasicTimeline"/>
    <dgm:cxn modelId="{78E1DDD5-7100-4A76-A5B8-D2374B6F98D4}" type="presParOf" srcId="{B14CF3BC-DD57-4E47-ABDA-A27E4FDF0B48}" destId="{F538D1B3-0185-467F-8552-13A66E83353F}" srcOrd="4" destOrd="0" presId="urn:microsoft.com/office/officeart/2016/7/layout/BasicTimeline"/>
    <dgm:cxn modelId="{36F5573C-89CF-40D4-86CE-24ECB0426DAA}" type="presParOf" srcId="{71D570B5-5069-4DF3-944B-A44E930971FC}" destId="{A08AC5EE-0A88-457C-8ABE-C301F6D60A2C}" srcOrd="11" destOrd="0" presId="urn:microsoft.com/office/officeart/2016/7/layout/BasicTimeline"/>
    <dgm:cxn modelId="{E870B79A-C47A-4A20-B588-BB3F807C2AAE}" type="presParOf" srcId="{71D570B5-5069-4DF3-944B-A44E930971FC}" destId="{EFCF8CC6-CD5F-4E6A-9B91-EC4B749D2B13}" srcOrd="12" destOrd="0" presId="urn:microsoft.com/office/officeart/2016/7/layout/BasicTimeline"/>
    <dgm:cxn modelId="{3527B74E-AAAF-4148-8418-85130380C4D5}" type="presParOf" srcId="{EFCF8CC6-CD5F-4E6A-9B91-EC4B749D2B13}" destId="{0EFE61A1-C263-4F8F-8103-3EB72607DD08}" srcOrd="0" destOrd="0" presId="urn:microsoft.com/office/officeart/2016/7/layout/BasicTimeline"/>
    <dgm:cxn modelId="{91104BA5-BF75-4790-B28C-989DADF8E84A}" type="presParOf" srcId="{EFCF8CC6-CD5F-4E6A-9B91-EC4B749D2B13}" destId="{CF798693-A9B8-4AAB-93EE-103B91A1D925}" srcOrd="1" destOrd="0" presId="urn:microsoft.com/office/officeart/2016/7/layout/BasicTimeline"/>
    <dgm:cxn modelId="{7AE6C023-29A2-4AD8-805E-615FEB654F7A}" type="presParOf" srcId="{CF798693-A9B8-4AAB-93EE-103B91A1D925}" destId="{A422CE6B-7328-448B-A269-722F76932494}" srcOrd="0" destOrd="0" presId="urn:microsoft.com/office/officeart/2016/7/layout/BasicTimeline"/>
    <dgm:cxn modelId="{0C6AFFD1-C8BF-4E94-850F-93EB88C24BEA}" type="presParOf" srcId="{CF798693-A9B8-4AAB-93EE-103B91A1D925}" destId="{B0647723-5BC0-4654-A0D0-5508F1399B79}" srcOrd="1" destOrd="0" presId="urn:microsoft.com/office/officeart/2016/7/layout/BasicTimeline"/>
    <dgm:cxn modelId="{DA2BEB34-9F92-47A9-9957-1374C55B2021}" type="presParOf" srcId="{EFCF8CC6-CD5F-4E6A-9B91-EC4B749D2B13}" destId="{952B26FA-42E0-4F03-9EC5-92CC1015EBB4}" srcOrd="2" destOrd="0" presId="urn:microsoft.com/office/officeart/2016/7/layout/BasicTimeline"/>
    <dgm:cxn modelId="{976F9A59-36A1-4938-8050-E63AEF3398BC}" type="presParOf" srcId="{EFCF8CC6-CD5F-4E6A-9B91-EC4B749D2B13}" destId="{5BB24773-D744-4F7B-95C6-75AFAF2385BF}" srcOrd="3" destOrd="0" presId="urn:microsoft.com/office/officeart/2016/7/layout/BasicTimeline"/>
    <dgm:cxn modelId="{DE1A9932-C2E6-40E1-917A-1B897D51A8A3}" type="presParOf" srcId="{EFCF8CC6-CD5F-4E6A-9B91-EC4B749D2B13}" destId="{71914871-FA83-4FFC-8FB2-E522AA0C4067}"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725FBD-989E-416C-9339-535FF446794A}">
      <dsp:nvSpPr>
        <dsp:cNvPr id="0" name=""/>
        <dsp:cNvSpPr/>
      </dsp:nvSpPr>
      <dsp:spPr>
        <a:xfrm>
          <a:off x="0" y="2419790"/>
          <a:ext cx="5181600" cy="0"/>
        </a:xfrm>
        <a:prstGeom prst="line">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D29C2926-F0AF-4F5A-9AA9-55F1F1158F3D}">
      <dsp:nvSpPr>
        <dsp:cNvPr id="0" name=""/>
        <dsp:cNvSpPr/>
      </dsp:nvSpPr>
      <dsp:spPr>
        <a:xfrm>
          <a:off x="70184" y="2598854"/>
          <a:ext cx="1017496" cy="5468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1875</a:t>
          </a:r>
        </a:p>
      </dsp:txBody>
      <dsp:txXfrm>
        <a:off x="70184" y="2598854"/>
        <a:ext cx="1017496" cy="546872"/>
      </dsp:txXfrm>
    </dsp:sp>
    <dsp:sp modelId="{65D6B46A-3DAA-410C-9275-E8526C5D2343}">
      <dsp:nvSpPr>
        <dsp:cNvPr id="0" name=""/>
        <dsp:cNvSpPr/>
      </dsp:nvSpPr>
      <dsp:spPr>
        <a:xfrm>
          <a:off x="809" y="675121"/>
          <a:ext cx="1156245" cy="825148"/>
        </a:xfrm>
        <a:prstGeom prst="round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4460" tIns="124460" rIns="124460" bIns="124460" numCol="1" spcCol="1270" anchor="ctr" anchorCtr="0">
          <a:noAutofit/>
        </a:bodyPr>
        <a:lstStyle/>
        <a:p>
          <a:pPr marL="0" lvl="0" indent="0" algn="ctr" defTabSz="622300">
            <a:lnSpc>
              <a:spcPct val="90000"/>
            </a:lnSpc>
            <a:spcBef>
              <a:spcPct val="0"/>
            </a:spcBef>
            <a:spcAft>
              <a:spcPct val="35000"/>
            </a:spcAft>
            <a:buNone/>
          </a:pPr>
          <a:r>
            <a:rPr lang="en-US" sz="1400" kern="1200" dirty="0" err="1"/>
            <a:t>Wencker</a:t>
          </a:r>
          <a:endParaRPr lang="en-US" sz="1400" kern="1200" dirty="0"/>
        </a:p>
      </dsp:txBody>
      <dsp:txXfrm>
        <a:off x="41089" y="715401"/>
        <a:ext cx="1075685" cy="744588"/>
      </dsp:txXfrm>
    </dsp:sp>
    <dsp:sp modelId="{166EC4D2-D561-46C4-8325-C8A4A0E0142E}">
      <dsp:nvSpPr>
        <dsp:cNvPr id="0" name=""/>
        <dsp:cNvSpPr/>
      </dsp:nvSpPr>
      <dsp:spPr>
        <a:xfrm>
          <a:off x="578932" y="1500269"/>
          <a:ext cx="0" cy="919520"/>
        </a:xfrm>
        <a:prstGeom prst="line">
          <a:avLst/>
        </a:prstGeom>
        <a:noFill/>
        <a:ln w="635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1C6F8A8-3CF2-4205-AC47-F9927E86E07C}">
      <dsp:nvSpPr>
        <dsp:cNvPr id="0" name=""/>
        <dsp:cNvSpPr/>
      </dsp:nvSpPr>
      <dsp:spPr>
        <a:xfrm>
          <a:off x="740806" y="1693852"/>
          <a:ext cx="1017496" cy="5468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1880</a:t>
          </a:r>
        </a:p>
      </dsp:txBody>
      <dsp:txXfrm>
        <a:off x="740806" y="1693852"/>
        <a:ext cx="1017496" cy="546872"/>
      </dsp:txXfrm>
    </dsp:sp>
    <dsp:sp modelId="{AC886861-959C-4247-B455-0A14C3B3237C}">
      <dsp:nvSpPr>
        <dsp:cNvPr id="0" name=""/>
        <dsp:cNvSpPr/>
      </dsp:nvSpPr>
      <dsp:spPr>
        <a:xfrm>
          <a:off x="542635" y="2383493"/>
          <a:ext cx="72593" cy="72593"/>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CCD1FE-A04F-47F9-849C-A5D1073CD4AC}">
      <dsp:nvSpPr>
        <dsp:cNvPr id="0" name=""/>
        <dsp:cNvSpPr/>
      </dsp:nvSpPr>
      <dsp:spPr>
        <a:xfrm>
          <a:off x="671432" y="3339310"/>
          <a:ext cx="1156245" cy="825148"/>
        </a:xfrm>
        <a:prstGeom prst="round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4460" tIns="124460" rIns="124460" bIns="124460" numCol="1" spcCol="1270" anchor="ctr" anchorCtr="0">
          <a:noAutofit/>
        </a:bodyPr>
        <a:lstStyle/>
        <a:p>
          <a:pPr marL="0" lvl="0" indent="0" algn="ctr" defTabSz="622300">
            <a:lnSpc>
              <a:spcPct val="90000"/>
            </a:lnSpc>
            <a:spcBef>
              <a:spcPct val="0"/>
            </a:spcBef>
            <a:spcAft>
              <a:spcPct val="35000"/>
            </a:spcAft>
            <a:buNone/>
          </a:pPr>
          <a:r>
            <a:rPr lang="en-US" sz="1400" kern="1200" dirty="0" err="1"/>
            <a:t>Gilliéron</a:t>
          </a:r>
          <a:r>
            <a:rPr lang="en-US" sz="1400" kern="1200" dirty="0"/>
            <a:t> </a:t>
          </a:r>
          <a:r>
            <a:rPr lang="en-US" sz="1100" kern="1200" dirty="0"/>
            <a:t>(VS)</a:t>
          </a:r>
          <a:endParaRPr lang="en-US" sz="1400" kern="1200" dirty="0"/>
        </a:p>
      </dsp:txBody>
      <dsp:txXfrm>
        <a:off x="711712" y="3379590"/>
        <a:ext cx="1075685" cy="744588"/>
      </dsp:txXfrm>
    </dsp:sp>
    <dsp:sp modelId="{20363844-DFA5-413F-AAC5-E075CE5A255E}">
      <dsp:nvSpPr>
        <dsp:cNvPr id="0" name=""/>
        <dsp:cNvSpPr/>
      </dsp:nvSpPr>
      <dsp:spPr>
        <a:xfrm>
          <a:off x="1249554" y="2419789"/>
          <a:ext cx="0" cy="919520"/>
        </a:xfrm>
        <a:prstGeom prst="line">
          <a:avLst/>
        </a:prstGeom>
        <a:noFill/>
        <a:ln w="635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2F274C9-169E-4AB4-83C5-2D38A44DA9BB}">
      <dsp:nvSpPr>
        <dsp:cNvPr id="0" name=""/>
        <dsp:cNvSpPr/>
      </dsp:nvSpPr>
      <dsp:spPr>
        <a:xfrm>
          <a:off x="1411429" y="2598854"/>
          <a:ext cx="1017496" cy="5468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dirty="0"/>
            <a:t>1884–1897</a:t>
          </a:r>
        </a:p>
      </dsp:txBody>
      <dsp:txXfrm>
        <a:off x="1411429" y="2598854"/>
        <a:ext cx="1017496" cy="546872"/>
      </dsp:txXfrm>
    </dsp:sp>
    <dsp:sp modelId="{FFE63B6A-0266-4C4D-850B-E719A41A5D35}">
      <dsp:nvSpPr>
        <dsp:cNvPr id="0" name=""/>
        <dsp:cNvSpPr/>
      </dsp:nvSpPr>
      <dsp:spPr>
        <a:xfrm>
          <a:off x="1213258" y="2383493"/>
          <a:ext cx="72593" cy="72593"/>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C33C01-4B86-44B4-B8FB-E3B5E69457FB}">
      <dsp:nvSpPr>
        <dsp:cNvPr id="0" name=""/>
        <dsp:cNvSpPr/>
      </dsp:nvSpPr>
      <dsp:spPr>
        <a:xfrm>
          <a:off x="1342054" y="675121"/>
          <a:ext cx="1156245" cy="825148"/>
        </a:xfrm>
        <a:prstGeom prst="round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4460" tIns="124460" rIns="124460" bIns="124460" numCol="1" spcCol="1270" anchor="ctr" anchorCtr="0">
          <a:noAutofit/>
        </a:bodyPr>
        <a:lstStyle/>
        <a:p>
          <a:pPr marL="0" lvl="0" indent="0" algn="ctr" defTabSz="622300">
            <a:lnSpc>
              <a:spcPct val="90000"/>
            </a:lnSpc>
            <a:spcBef>
              <a:spcPct val="0"/>
            </a:spcBef>
            <a:spcAft>
              <a:spcPct val="35000"/>
            </a:spcAft>
            <a:buNone/>
          </a:pPr>
          <a:r>
            <a:rPr lang="en-US" sz="1400" kern="1200" dirty="0" err="1"/>
            <a:t>Gilliéron</a:t>
          </a:r>
          <a:r>
            <a:rPr lang="en-US" sz="1400" kern="1200" dirty="0"/>
            <a:t> </a:t>
          </a:r>
          <a:r>
            <a:rPr lang="en-US" sz="1100" kern="1200" dirty="0"/>
            <a:t>(</a:t>
          </a:r>
          <a:r>
            <a:rPr lang="en-US" sz="1100" kern="1200" dirty="0" err="1"/>
            <a:t>pré</a:t>
          </a:r>
          <a:r>
            <a:rPr lang="en-US" sz="1100" kern="1200" dirty="0"/>
            <a:t>-ALF)</a:t>
          </a:r>
          <a:endParaRPr lang="en-US" sz="1400" kern="1200" dirty="0"/>
        </a:p>
      </dsp:txBody>
      <dsp:txXfrm>
        <a:off x="1382334" y="715401"/>
        <a:ext cx="1075685" cy="744588"/>
      </dsp:txXfrm>
    </dsp:sp>
    <dsp:sp modelId="{88F50B04-13D3-4281-9149-22D38732F349}">
      <dsp:nvSpPr>
        <dsp:cNvPr id="0" name=""/>
        <dsp:cNvSpPr/>
      </dsp:nvSpPr>
      <dsp:spPr>
        <a:xfrm>
          <a:off x="1920177" y="1500269"/>
          <a:ext cx="0" cy="919520"/>
        </a:xfrm>
        <a:prstGeom prst="line">
          <a:avLst/>
        </a:prstGeom>
        <a:noFill/>
        <a:ln w="635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C0A6FFC4-F77F-4282-96CF-21ACC032942F}">
      <dsp:nvSpPr>
        <dsp:cNvPr id="0" name=""/>
        <dsp:cNvSpPr/>
      </dsp:nvSpPr>
      <dsp:spPr>
        <a:xfrm>
          <a:off x="2082051" y="1693852"/>
          <a:ext cx="1017496" cy="5468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1897–1901</a:t>
          </a:r>
        </a:p>
      </dsp:txBody>
      <dsp:txXfrm>
        <a:off x="2082051" y="1693852"/>
        <a:ext cx="1017496" cy="546872"/>
      </dsp:txXfrm>
    </dsp:sp>
    <dsp:sp modelId="{B224ECFA-0BE3-4476-B9B9-BDB1DAB9BAA6}">
      <dsp:nvSpPr>
        <dsp:cNvPr id="0" name=""/>
        <dsp:cNvSpPr/>
      </dsp:nvSpPr>
      <dsp:spPr>
        <a:xfrm>
          <a:off x="1883880" y="2383493"/>
          <a:ext cx="72593" cy="72593"/>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C65956-251A-4750-95DC-5A61CE91FC50}">
      <dsp:nvSpPr>
        <dsp:cNvPr id="0" name=""/>
        <dsp:cNvSpPr/>
      </dsp:nvSpPr>
      <dsp:spPr>
        <a:xfrm>
          <a:off x="2012677" y="3339310"/>
          <a:ext cx="1156245" cy="825148"/>
        </a:xfrm>
        <a:prstGeom prst="round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ctr" defTabSz="711200">
            <a:lnSpc>
              <a:spcPct val="90000"/>
            </a:lnSpc>
            <a:spcBef>
              <a:spcPct val="0"/>
            </a:spcBef>
            <a:spcAft>
              <a:spcPct val="35000"/>
            </a:spcAft>
            <a:buNone/>
          </a:pPr>
          <a:r>
            <a:rPr lang="en-US" sz="1600" kern="1200" dirty="0"/>
            <a:t>ALF</a:t>
          </a:r>
        </a:p>
      </dsp:txBody>
      <dsp:txXfrm>
        <a:off x="2052957" y="3379590"/>
        <a:ext cx="1075685" cy="744588"/>
      </dsp:txXfrm>
    </dsp:sp>
    <dsp:sp modelId="{4176E129-84B3-49EC-A436-CE22138170C7}">
      <dsp:nvSpPr>
        <dsp:cNvPr id="0" name=""/>
        <dsp:cNvSpPr/>
      </dsp:nvSpPr>
      <dsp:spPr>
        <a:xfrm>
          <a:off x="2590799" y="2419789"/>
          <a:ext cx="0" cy="919520"/>
        </a:xfrm>
        <a:prstGeom prst="line">
          <a:avLst/>
        </a:prstGeom>
        <a:noFill/>
        <a:ln w="635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02E0B2-FDA4-4F46-B6C9-27498D5396C8}">
      <dsp:nvSpPr>
        <dsp:cNvPr id="0" name=""/>
        <dsp:cNvSpPr/>
      </dsp:nvSpPr>
      <dsp:spPr>
        <a:xfrm>
          <a:off x="2752674" y="2598854"/>
          <a:ext cx="1017496" cy="5468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1900–1910</a:t>
          </a:r>
        </a:p>
      </dsp:txBody>
      <dsp:txXfrm>
        <a:off x="2752674" y="2598854"/>
        <a:ext cx="1017496" cy="546872"/>
      </dsp:txXfrm>
    </dsp:sp>
    <dsp:sp modelId="{2C4B3D8D-1EE7-44F0-B32A-7757AD59057A}">
      <dsp:nvSpPr>
        <dsp:cNvPr id="0" name=""/>
        <dsp:cNvSpPr/>
      </dsp:nvSpPr>
      <dsp:spPr>
        <a:xfrm>
          <a:off x="2554503" y="2383493"/>
          <a:ext cx="72593" cy="72593"/>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5ABD71-2AE0-4241-9E56-EA268B776892}">
      <dsp:nvSpPr>
        <dsp:cNvPr id="0" name=""/>
        <dsp:cNvSpPr/>
      </dsp:nvSpPr>
      <dsp:spPr>
        <a:xfrm>
          <a:off x="2683299" y="675121"/>
          <a:ext cx="1156245" cy="825148"/>
        </a:xfrm>
        <a:prstGeom prst="round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ctr" defTabSz="711200">
            <a:lnSpc>
              <a:spcPct val="90000"/>
            </a:lnSpc>
            <a:spcBef>
              <a:spcPct val="0"/>
            </a:spcBef>
            <a:spcAft>
              <a:spcPct val="35000"/>
            </a:spcAft>
            <a:buNone/>
          </a:pPr>
          <a:r>
            <a:rPr lang="en-US" sz="1600" kern="1200" dirty="0"/>
            <a:t>GPSR</a:t>
          </a:r>
        </a:p>
      </dsp:txBody>
      <dsp:txXfrm>
        <a:off x="2723579" y="715401"/>
        <a:ext cx="1075685" cy="744588"/>
      </dsp:txXfrm>
    </dsp:sp>
    <dsp:sp modelId="{DE495266-9279-47B4-A6CA-5D4FCE96795B}">
      <dsp:nvSpPr>
        <dsp:cNvPr id="0" name=""/>
        <dsp:cNvSpPr/>
      </dsp:nvSpPr>
      <dsp:spPr>
        <a:xfrm>
          <a:off x="3261422" y="1500269"/>
          <a:ext cx="0" cy="919520"/>
        </a:xfrm>
        <a:prstGeom prst="line">
          <a:avLst/>
        </a:prstGeom>
        <a:noFill/>
        <a:ln w="635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CDD3AA9-7FAB-4626-92CD-A070106487D5}">
      <dsp:nvSpPr>
        <dsp:cNvPr id="0" name=""/>
        <dsp:cNvSpPr/>
      </dsp:nvSpPr>
      <dsp:spPr>
        <a:xfrm>
          <a:off x="3423296" y="1693852"/>
          <a:ext cx="1017496" cy="5468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1919</a:t>
          </a:r>
        </a:p>
      </dsp:txBody>
      <dsp:txXfrm>
        <a:off x="3423296" y="1693852"/>
        <a:ext cx="1017496" cy="546872"/>
      </dsp:txXfrm>
    </dsp:sp>
    <dsp:sp modelId="{4BBE907C-B260-4A7D-B93C-65F60DEFE238}">
      <dsp:nvSpPr>
        <dsp:cNvPr id="0" name=""/>
        <dsp:cNvSpPr/>
      </dsp:nvSpPr>
      <dsp:spPr>
        <a:xfrm>
          <a:off x="3225125" y="2383493"/>
          <a:ext cx="72593" cy="72593"/>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CB2229-05C6-4BAC-8F8A-F610742219B4}">
      <dsp:nvSpPr>
        <dsp:cNvPr id="0" name=""/>
        <dsp:cNvSpPr/>
      </dsp:nvSpPr>
      <dsp:spPr>
        <a:xfrm>
          <a:off x="3353922" y="3339310"/>
          <a:ext cx="1156245" cy="825148"/>
        </a:xfrm>
        <a:prstGeom prst="round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ctr" defTabSz="711200">
            <a:lnSpc>
              <a:spcPct val="90000"/>
            </a:lnSpc>
            <a:spcBef>
              <a:spcPct val="0"/>
            </a:spcBef>
            <a:spcAft>
              <a:spcPct val="35000"/>
            </a:spcAft>
            <a:buNone/>
          </a:pPr>
          <a:r>
            <a:rPr lang="en-US" sz="1600" kern="1200" dirty="0"/>
            <a:t>AIS</a:t>
          </a:r>
        </a:p>
      </dsp:txBody>
      <dsp:txXfrm>
        <a:off x="3394202" y="3379590"/>
        <a:ext cx="1075685" cy="744588"/>
      </dsp:txXfrm>
    </dsp:sp>
    <dsp:sp modelId="{D80FFDFC-F01E-4AA3-BABC-0DB659BBCAB7}">
      <dsp:nvSpPr>
        <dsp:cNvPr id="0" name=""/>
        <dsp:cNvSpPr/>
      </dsp:nvSpPr>
      <dsp:spPr>
        <a:xfrm>
          <a:off x="3932045" y="2419789"/>
          <a:ext cx="0" cy="919520"/>
        </a:xfrm>
        <a:prstGeom prst="line">
          <a:avLst/>
        </a:prstGeom>
        <a:noFill/>
        <a:ln w="635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EFE61A1-C263-4F8F-8103-3EB72607DD08}">
      <dsp:nvSpPr>
        <dsp:cNvPr id="0" name=""/>
        <dsp:cNvSpPr/>
      </dsp:nvSpPr>
      <dsp:spPr>
        <a:xfrm>
          <a:off x="4093919" y="2598854"/>
          <a:ext cx="1017496" cy="5468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1920</a:t>
          </a:r>
        </a:p>
      </dsp:txBody>
      <dsp:txXfrm>
        <a:off x="4093919" y="2598854"/>
        <a:ext cx="1017496" cy="546872"/>
      </dsp:txXfrm>
    </dsp:sp>
    <dsp:sp modelId="{D4973242-E385-4DC0-B3C1-6273E1917D2F}">
      <dsp:nvSpPr>
        <dsp:cNvPr id="0" name=""/>
        <dsp:cNvSpPr/>
      </dsp:nvSpPr>
      <dsp:spPr>
        <a:xfrm>
          <a:off x="3895748" y="2383493"/>
          <a:ext cx="72593" cy="72593"/>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22CE6B-7328-448B-A269-722F76932494}">
      <dsp:nvSpPr>
        <dsp:cNvPr id="0" name=""/>
        <dsp:cNvSpPr/>
      </dsp:nvSpPr>
      <dsp:spPr>
        <a:xfrm>
          <a:off x="4024544" y="675121"/>
          <a:ext cx="1156245" cy="825148"/>
        </a:xfrm>
        <a:prstGeom prst="round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ctr" defTabSz="711200">
            <a:lnSpc>
              <a:spcPct val="90000"/>
            </a:lnSpc>
            <a:spcBef>
              <a:spcPct val="0"/>
            </a:spcBef>
            <a:spcAft>
              <a:spcPct val="35000"/>
            </a:spcAft>
            <a:buNone/>
          </a:pPr>
          <a:r>
            <a:rPr lang="en-US" sz="1600" kern="1200" dirty="0"/>
            <a:t>ALW</a:t>
          </a:r>
        </a:p>
      </dsp:txBody>
      <dsp:txXfrm>
        <a:off x="4064824" y="715401"/>
        <a:ext cx="1075685" cy="744588"/>
      </dsp:txXfrm>
    </dsp:sp>
    <dsp:sp modelId="{952B26FA-42E0-4F03-9EC5-92CC1015EBB4}">
      <dsp:nvSpPr>
        <dsp:cNvPr id="0" name=""/>
        <dsp:cNvSpPr/>
      </dsp:nvSpPr>
      <dsp:spPr>
        <a:xfrm>
          <a:off x="4602667" y="1500269"/>
          <a:ext cx="0" cy="919520"/>
        </a:xfrm>
        <a:prstGeom prst="line">
          <a:avLst/>
        </a:prstGeom>
        <a:noFill/>
        <a:ln w="635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5BB24773-D744-4F7B-95C6-75AFAF2385BF}">
      <dsp:nvSpPr>
        <dsp:cNvPr id="0" name=""/>
        <dsp:cNvSpPr/>
      </dsp:nvSpPr>
      <dsp:spPr>
        <a:xfrm>
          <a:off x="4566370" y="2383493"/>
          <a:ext cx="72593" cy="72593"/>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918112CA-02B1-9B44-5F9B-D00758A2FF7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H"/>
          </a:p>
        </p:txBody>
      </p:sp>
      <p:sp>
        <p:nvSpPr>
          <p:cNvPr id="3" name="Espace réservé de la date 2">
            <a:extLst>
              <a:ext uri="{FF2B5EF4-FFF2-40B4-BE49-F238E27FC236}">
                <a16:creationId xmlns:a16="http://schemas.microsoft.com/office/drawing/2014/main" id="{C511E1F0-FCB4-F44B-DABB-8EAB9C5782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1AEC06-E16B-4BDC-95D3-2648BD32AA18}" type="datetimeFigureOut">
              <a:rPr lang="fr-CH" smtClean="0"/>
              <a:t>23.03.2023</a:t>
            </a:fld>
            <a:endParaRPr lang="fr-CH"/>
          </a:p>
        </p:txBody>
      </p:sp>
      <p:sp>
        <p:nvSpPr>
          <p:cNvPr id="4" name="Espace réservé du pied de page 3">
            <a:extLst>
              <a:ext uri="{FF2B5EF4-FFF2-40B4-BE49-F238E27FC236}">
                <a16:creationId xmlns:a16="http://schemas.microsoft.com/office/drawing/2014/main" id="{0C82E889-018D-B8A7-907D-75845652DA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CH"/>
          </a:p>
        </p:txBody>
      </p:sp>
      <p:sp>
        <p:nvSpPr>
          <p:cNvPr id="5" name="Espace réservé du numéro de diapositive 4">
            <a:extLst>
              <a:ext uri="{FF2B5EF4-FFF2-40B4-BE49-F238E27FC236}">
                <a16:creationId xmlns:a16="http://schemas.microsoft.com/office/drawing/2014/main" id="{3F787856-9E2F-071F-4BD8-6B336648E3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8AD666-35E7-4EE3-91F3-7370006CA0CE}" type="slidenum">
              <a:rPr lang="fr-CH" smtClean="0"/>
              <a:t>‹N°›</a:t>
            </a:fld>
            <a:endParaRPr lang="fr-CH"/>
          </a:p>
        </p:txBody>
      </p:sp>
    </p:spTree>
    <p:extLst>
      <p:ext uri="{BB962C8B-B14F-4D97-AF65-F5344CB8AC3E}">
        <p14:creationId xmlns:p14="http://schemas.microsoft.com/office/powerpoint/2010/main" val="40267317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pn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gif>
</file>

<file path=ppt/media/image47.png>
</file>

<file path=ppt/media/image48.png>
</file>

<file path=ppt/media/image49.png>
</file>

<file path=ppt/media/image5.jpeg>
</file>

<file path=ppt/media/image50.png>
</file>

<file path=ppt/media/image51.png>
</file>

<file path=ppt/media/image52.jpeg>
</file>

<file path=ppt/media/image53.jpeg>
</file>

<file path=ppt/media/image54.png>
</file>

<file path=ppt/media/image55.png>
</file>

<file path=ppt/media/image56.jpeg>
</file>

<file path=ppt/media/image57.jpeg>
</file>

<file path=ppt/media/image58.png>
</file>

<file path=ppt/media/image59.png>
</file>

<file path=ppt/media/image6.jpeg>
</file>

<file path=ppt/media/image60.jpeg>
</file>

<file path=ppt/media/image61.jpeg>
</file>

<file path=ppt/media/image62.png>
</file>

<file path=ppt/media/image63.png>
</file>

<file path=ppt/media/image64.jpeg>
</file>

<file path=ppt/media/image65.jpeg>
</file>

<file path=ppt/media/image66.png>
</file>

<file path=ppt/media/image67.png>
</file>

<file path=ppt/media/image68.jpeg>
</file>

<file path=ppt/media/image69.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H"/>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F6B1EA-9956-417B-8CB9-8DA7E25ACE92}" type="datetimeFigureOut">
              <a:rPr lang="fr-CH" smtClean="0"/>
              <a:t>23.03.2023</a:t>
            </a:fld>
            <a:endParaRPr lang="fr-CH"/>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CH"/>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H"/>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H"/>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7CE4DF-F8AF-4407-B2AD-BE8F2B758B43}" type="slidenum">
              <a:rPr lang="fr-CH" smtClean="0"/>
              <a:t>‹N°›</a:t>
            </a:fld>
            <a:endParaRPr lang="fr-CH"/>
          </a:p>
        </p:txBody>
      </p:sp>
    </p:spTree>
    <p:extLst>
      <p:ext uri="{BB962C8B-B14F-4D97-AF65-F5344CB8AC3E}">
        <p14:creationId xmlns:p14="http://schemas.microsoft.com/office/powerpoint/2010/main" val="1073861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fr-BE"/>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endParaRPr lang="fr-BE"/>
          </a:p>
        </p:txBody>
      </p:sp>
      <p:sp>
        <p:nvSpPr>
          <p:cNvPr id="4" name="Espace réservé de la date 3"/>
          <p:cNvSpPr>
            <a:spLocks noGrp="1"/>
          </p:cNvSpPr>
          <p:nvPr>
            <p:ph type="dt" sz="half" idx="10"/>
          </p:nvPr>
        </p:nvSpPr>
        <p:spPr/>
        <p:txBody>
          <a:bodyPr/>
          <a:lstStyle/>
          <a:p>
            <a:fld id="{611309C9-580D-4973-838E-54BF977E0A7E}" type="datetimeFigureOut">
              <a:rPr lang="fr-BE" smtClean="0"/>
              <a:t>23-03-23</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2150191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BE"/>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p:cNvSpPr>
            <a:spLocks noGrp="1"/>
          </p:cNvSpPr>
          <p:nvPr>
            <p:ph type="dt" sz="half" idx="10"/>
          </p:nvPr>
        </p:nvSpPr>
        <p:spPr/>
        <p:txBody>
          <a:bodyPr/>
          <a:lstStyle/>
          <a:p>
            <a:fld id="{611309C9-580D-4973-838E-54BF977E0A7E}" type="datetimeFigureOut">
              <a:rPr lang="fr-BE" smtClean="0"/>
              <a:t>23-03-23</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3442055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fr-BE"/>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p:cNvSpPr>
            <a:spLocks noGrp="1"/>
          </p:cNvSpPr>
          <p:nvPr>
            <p:ph type="dt" sz="half" idx="10"/>
          </p:nvPr>
        </p:nvSpPr>
        <p:spPr/>
        <p:txBody>
          <a:bodyPr/>
          <a:lstStyle/>
          <a:p>
            <a:fld id="{611309C9-580D-4973-838E-54BF977E0A7E}" type="datetimeFigureOut">
              <a:rPr lang="fr-BE" smtClean="0"/>
              <a:t>23-03-23</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2008891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BE"/>
          </a:p>
        </p:txBody>
      </p:sp>
      <p:sp>
        <p:nvSpPr>
          <p:cNvPr id="3" name="Espace réservé du contenu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p:cNvSpPr>
            <a:spLocks noGrp="1"/>
          </p:cNvSpPr>
          <p:nvPr>
            <p:ph type="dt" sz="half" idx="10"/>
          </p:nvPr>
        </p:nvSpPr>
        <p:spPr/>
        <p:txBody>
          <a:bodyPr/>
          <a:lstStyle/>
          <a:p>
            <a:fld id="{611309C9-580D-4973-838E-54BF977E0A7E}" type="datetimeFigureOut">
              <a:rPr lang="fr-BE" smtClean="0"/>
              <a:t>23-03-23</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3288103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fr-BE"/>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p:cNvSpPr>
            <a:spLocks noGrp="1"/>
          </p:cNvSpPr>
          <p:nvPr>
            <p:ph type="dt" sz="half" idx="10"/>
          </p:nvPr>
        </p:nvSpPr>
        <p:spPr/>
        <p:txBody>
          <a:bodyPr/>
          <a:lstStyle/>
          <a:p>
            <a:fld id="{611309C9-580D-4973-838E-54BF977E0A7E}" type="datetimeFigureOut">
              <a:rPr lang="fr-BE" smtClean="0"/>
              <a:t>23-03-23</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459815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BE"/>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e la date 4"/>
          <p:cNvSpPr>
            <a:spLocks noGrp="1"/>
          </p:cNvSpPr>
          <p:nvPr>
            <p:ph type="dt" sz="half" idx="10"/>
          </p:nvPr>
        </p:nvSpPr>
        <p:spPr/>
        <p:txBody>
          <a:bodyPr/>
          <a:lstStyle/>
          <a:p>
            <a:fld id="{611309C9-580D-4973-838E-54BF977E0A7E}" type="datetimeFigureOut">
              <a:rPr lang="fr-BE" smtClean="0"/>
              <a:t>23-03-23</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2501393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endParaRPr lang="fr-BE"/>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7" name="Espace réservé de la date 6"/>
          <p:cNvSpPr>
            <a:spLocks noGrp="1"/>
          </p:cNvSpPr>
          <p:nvPr>
            <p:ph type="dt" sz="half" idx="10"/>
          </p:nvPr>
        </p:nvSpPr>
        <p:spPr/>
        <p:txBody>
          <a:bodyPr/>
          <a:lstStyle/>
          <a:p>
            <a:fld id="{611309C9-580D-4973-838E-54BF977E0A7E}" type="datetimeFigureOut">
              <a:rPr lang="fr-BE" smtClean="0"/>
              <a:t>23-03-23</a:t>
            </a:fld>
            <a:endParaRPr lang="fr-BE"/>
          </a:p>
        </p:txBody>
      </p:sp>
      <p:sp>
        <p:nvSpPr>
          <p:cNvPr id="8" name="Espace réservé du pied de page 7"/>
          <p:cNvSpPr>
            <a:spLocks noGrp="1"/>
          </p:cNvSpPr>
          <p:nvPr>
            <p:ph type="ftr" sz="quarter" idx="11"/>
          </p:nvPr>
        </p:nvSpPr>
        <p:spPr/>
        <p:txBody>
          <a:bodyPr/>
          <a:lstStyle/>
          <a:p>
            <a:endParaRPr lang="fr-BE"/>
          </a:p>
        </p:txBody>
      </p:sp>
      <p:sp>
        <p:nvSpPr>
          <p:cNvPr id="9" name="Espace réservé du numéro de diapositive 8"/>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1127474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BE"/>
          </a:p>
        </p:txBody>
      </p:sp>
      <p:sp>
        <p:nvSpPr>
          <p:cNvPr id="3" name="Espace réservé de la date 2"/>
          <p:cNvSpPr>
            <a:spLocks noGrp="1"/>
          </p:cNvSpPr>
          <p:nvPr>
            <p:ph type="dt" sz="half" idx="10"/>
          </p:nvPr>
        </p:nvSpPr>
        <p:spPr/>
        <p:txBody>
          <a:bodyPr/>
          <a:lstStyle/>
          <a:p>
            <a:fld id="{611309C9-580D-4973-838E-54BF977E0A7E}" type="datetimeFigureOut">
              <a:rPr lang="fr-BE" smtClean="0"/>
              <a:t>23-03-23</a:t>
            </a:fld>
            <a:endParaRPr lang="fr-BE"/>
          </a:p>
        </p:txBody>
      </p:sp>
      <p:sp>
        <p:nvSpPr>
          <p:cNvPr id="4" name="Espace réservé du pied de page 3"/>
          <p:cNvSpPr>
            <a:spLocks noGrp="1"/>
          </p:cNvSpPr>
          <p:nvPr>
            <p:ph type="ftr" sz="quarter" idx="11"/>
          </p:nvPr>
        </p:nvSpPr>
        <p:spPr/>
        <p:txBody>
          <a:bodyPr/>
          <a:lstStyle/>
          <a:p>
            <a:endParaRPr lang="fr-BE"/>
          </a:p>
        </p:txBody>
      </p:sp>
      <p:sp>
        <p:nvSpPr>
          <p:cNvPr id="5" name="Espace réservé du numéro de diapositive 4"/>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4234697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11309C9-580D-4973-838E-54BF977E0A7E}" type="datetimeFigureOut">
              <a:rPr lang="fr-BE" smtClean="0"/>
              <a:t>23-03-23</a:t>
            </a:fld>
            <a:endParaRPr lang="fr-BE"/>
          </a:p>
        </p:txBody>
      </p:sp>
      <p:sp>
        <p:nvSpPr>
          <p:cNvPr id="3" name="Espace réservé du pied de page 2"/>
          <p:cNvSpPr>
            <a:spLocks noGrp="1"/>
          </p:cNvSpPr>
          <p:nvPr>
            <p:ph type="ftr" sz="quarter" idx="11"/>
          </p:nvPr>
        </p:nvSpPr>
        <p:spPr/>
        <p:txBody>
          <a:bodyPr/>
          <a:lstStyle/>
          <a:p>
            <a:endParaRPr lang="fr-BE"/>
          </a:p>
        </p:txBody>
      </p:sp>
      <p:sp>
        <p:nvSpPr>
          <p:cNvPr id="4" name="Espace réservé du numéro de diapositive 3"/>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481196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611309C9-580D-4973-838E-54BF977E0A7E}" type="datetimeFigureOut">
              <a:rPr lang="fr-BE" smtClean="0"/>
              <a:t>23-03-23</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3131130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B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611309C9-580D-4973-838E-54BF977E0A7E}" type="datetimeFigureOut">
              <a:rPr lang="fr-BE" smtClean="0"/>
              <a:t>23-03-23</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21DC0327-0BB5-4562-B462-16818D232E99}" type="slidenum">
              <a:rPr lang="fr-BE" smtClean="0"/>
              <a:t>‹N°›</a:t>
            </a:fld>
            <a:endParaRPr lang="fr-BE"/>
          </a:p>
        </p:txBody>
      </p:sp>
    </p:spTree>
    <p:extLst>
      <p:ext uri="{BB962C8B-B14F-4D97-AF65-F5344CB8AC3E}">
        <p14:creationId xmlns:p14="http://schemas.microsoft.com/office/powerpoint/2010/main" val="3728140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fr-BE"/>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1309C9-580D-4973-838E-54BF977E0A7E}" type="datetimeFigureOut">
              <a:rPr lang="fr-BE" smtClean="0"/>
              <a:t>23-03-23</a:t>
            </a:fld>
            <a:endParaRPr lang="fr-BE"/>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BE"/>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DC0327-0BB5-4562-B462-16818D232E99}" type="slidenum">
              <a:rPr lang="fr-BE" smtClean="0"/>
              <a:t>‹N°›</a:t>
            </a:fld>
            <a:endParaRPr lang="fr-BE"/>
          </a:p>
        </p:txBody>
      </p:sp>
    </p:spTree>
    <p:extLst>
      <p:ext uri="{BB962C8B-B14F-4D97-AF65-F5344CB8AC3E}">
        <p14:creationId xmlns:p14="http://schemas.microsoft.com/office/powerpoint/2010/main" val="33987762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mathieu.avanzi@unine.ch" TargetMode="Externa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dropbox.com/s/l90s5sdtmvw0fut/Gauchat_1903.pdf?dl=0" TargetMode="Externa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7" Type="http://schemas.openxmlformats.org/officeDocument/2006/relationships/hyperlink" Target="https://it.wikipedia.org/wiki/Graziadio_Isaia_Ascoli" TargetMode="External"/><Relationship Id="rId2" Type="http://schemas.openxmlformats.org/officeDocument/2006/relationships/hyperlink" Target="https://www.dropbox.com/s/zkrvagj36knta3v/tuaillon_266.pdf?dl=0" TargetMode="Externa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hyperlink" Target="https://fr.wikipedia.org/wiki/Paul_Meyer_(philologue)" TargetMode="External"/><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 Id="rId5" Type="http://schemas.openxmlformats.org/officeDocument/2006/relationships/hyperlink" Target="https://archive.org/details/gauchat-et-al-1925-tppsr" TargetMode="Externa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4.xml"/><Relationship Id="rId4" Type="http://schemas.openxmlformats.org/officeDocument/2006/relationships/image" Target="../media/image26.jpe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4.xml"/><Relationship Id="rId5" Type="http://schemas.openxmlformats.org/officeDocument/2006/relationships/image" Target="../media/image33.jpeg"/><Relationship Id="rId4" Type="http://schemas.openxmlformats.org/officeDocument/2006/relationships/image" Target="../media/image32.jpeg"/></Relationships>
</file>

<file path=ppt/slides/_rels/slide2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29.png"/><Relationship Id="rId1" Type="http://schemas.openxmlformats.org/officeDocument/2006/relationships/slideLayout" Target="../slideLayouts/slideLayout4.xml"/><Relationship Id="rId4" Type="http://schemas.openxmlformats.org/officeDocument/2006/relationships/image" Target="../media/image36.jpeg"/></Relationships>
</file>

<file path=ppt/slides/_rels/slide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29.png"/><Relationship Id="rId1" Type="http://schemas.openxmlformats.org/officeDocument/2006/relationships/slideLayout" Target="../slideLayouts/slideLayout4.xml"/><Relationship Id="rId5" Type="http://schemas.openxmlformats.org/officeDocument/2006/relationships/image" Target="../media/image40.png"/><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9.png"/><Relationship Id="rId1" Type="http://schemas.openxmlformats.org/officeDocument/2006/relationships/slideLayout" Target="../slideLayouts/slideLayout4.xml"/><Relationship Id="rId5" Type="http://schemas.openxmlformats.org/officeDocument/2006/relationships/image" Target="../media/image40.png"/><Relationship Id="rId4" Type="http://schemas.openxmlformats.org/officeDocument/2006/relationships/image" Target="../media/image39.png"/></Relationships>
</file>

<file path=ppt/slides/_rels/slide28.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42.png"/><Relationship Id="rId1" Type="http://schemas.openxmlformats.org/officeDocument/2006/relationships/slideLayout" Target="../slideLayouts/slideLayout4.xml"/><Relationship Id="rId5" Type="http://schemas.openxmlformats.org/officeDocument/2006/relationships/image" Target="../media/image40.png"/><Relationship Id="rId4" Type="http://schemas.openxmlformats.org/officeDocument/2006/relationships/image" Target="../media/image36.jpeg"/></Relationships>
</file>

<file path=ppt/slides/_rels/slide2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43.png"/><Relationship Id="rId1" Type="http://schemas.openxmlformats.org/officeDocument/2006/relationships/slideLayout" Target="../slideLayouts/slideLayout4.xml"/><Relationship Id="rId5" Type="http://schemas.openxmlformats.org/officeDocument/2006/relationships/image" Target="../media/image40.png"/><Relationship Id="rId4" Type="http://schemas.openxmlformats.org/officeDocument/2006/relationships/image" Target="../media/image36.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44.png"/><Relationship Id="rId1" Type="http://schemas.openxmlformats.org/officeDocument/2006/relationships/slideLayout" Target="../slideLayouts/slideLayout4.xml"/><Relationship Id="rId5" Type="http://schemas.openxmlformats.org/officeDocument/2006/relationships/image" Target="../media/image40.png"/><Relationship Id="rId4" Type="http://schemas.openxmlformats.org/officeDocument/2006/relationships/image" Target="../media/image36.jpeg"/></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9.png"/><Relationship Id="rId2" Type="http://schemas.openxmlformats.org/officeDocument/2006/relationships/image" Target="../media/image44.png"/><Relationship Id="rId1" Type="http://schemas.openxmlformats.org/officeDocument/2006/relationships/slideLayout" Target="../slideLayouts/slideLayout4.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4.xml"/><Relationship Id="rId6" Type="http://schemas.openxmlformats.org/officeDocument/2006/relationships/image" Target="../media/image40.png"/><Relationship Id="rId5" Type="http://schemas.openxmlformats.org/officeDocument/2006/relationships/image" Target="../media/image53.jpeg"/><Relationship Id="rId4" Type="http://schemas.openxmlformats.org/officeDocument/2006/relationships/image" Target="../media/image52.jpeg"/></Relationships>
</file>

<file path=ppt/slides/_rels/slide34.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4.xml"/><Relationship Id="rId6" Type="http://schemas.openxmlformats.org/officeDocument/2006/relationships/image" Target="../media/image40.png"/><Relationship Id="rId5" Type="http://schemas.openxmlformats.org/officeDocument/2006/relationships/image" Target="../media/image57.jpeg"/><Relationship Id="rId4" Type="http://schemas.openxmlformats.org/officeDocument/2006/relationships/image" Target="../media/image56.jpeg"/></Relationships>
</file>

<file path=ppt/slides/_rels/slide3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4.xml"/><Relationship Id="rId6" Type="http://schemas.openxmlformats.org/officeDocument/2006/relationships/image" Target="../media/image40.png"/><Relationship Id="rId5" Type="http://schemas.openxmlformats.org/officeDocument/2006/relationships/image" Target="../media/image61.jpeg"/><Relationship Id="rId4" Type="http://schemas.openxmlformats.org/officeDocument/2006/relationships/image" Target="../media/image60.jpeg"/></Relationships>
</file>

<file path=ppt/slides/_rels/slide3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4.xml"/><Relationship Id="rId6" Type="http://schemas.openxmlformats.org/officeDocument/2006/relationships/image" Target="../media/image40.png"/><Relationship Id="rId5" Type="http://schemas.openxmlformats.org/officeDocument/2006/relationships/image" Target="../media/image65.jpeg"/><Relationship Id="rId4" Type="http://schemas.openxmlformats.org/officeDocument/2006/relationships/image" Target="../media/image64.jpeg"/></Relationships>
</file>

<file path=ppt/slides/_rels/slide3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4.xml"/><Relationship Id="rId6" Type="http://schemas.openxmlformats.org/officeDocument/2006/relationships/image" Target="../media/image40.png"/><Relationship Id="rId5" Type="http://schemas.openxmlformats.org/officeDocument/2006/relationships/image" Target="../media/image69.jpeg"/><Relationship Id="rId4" Type="http://schemas.openxmlformats.org/officeDocument/2006/relationships/image" Target="../media/image68.jpeg"/></Relationships>
</file>

<file path=ppt/slides/_rels/slide3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mathieu.avanzi@unine.ch" TargetMode="Externa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hyperlink" Target="https://en.wikipedia.org/wiki/Georg_Wenker"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fr.wikipedia.org/wiki/Jules_Gilli%C3%A9ron" TargetMode="External"/><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9.jpeg"/><Relationship Id="rId7" Type="http://schemas.openxmlformats.org/officeDocument/2006/relationships/image" Target="../media/image10.png"/><Relationship Id="rId2" Type="http://schemas.openxmlformats.org/officeDocument/2006/relationships/image" Target="../media/image8.jpeg"/><Relationship Id="rId1" Type="http://schemas.openxmlformats.org/officeDocument/2006/relationships/slideLayout" Target="../slideLayouts/slideLayout4.xml"/><Relationship Id="rId6" Type="http://schemas.openxmlformats.org/officeDocument/2006/relationships/hyperlink" Target="https://hls-dhs-dss.ch/fr/articles/032242/2005-07-12/" TargetMode="External"/><Relationship Id="rId5" Type="http://schemas.openxmlformats.org/officeDocument/2006/relationships/hyperlink" Target="https://fr.wikipedia.org/wiki/Louis_Gauchat" TargetMode="External"/><Relationship Id="rId4" Type="http://schemas.openxmlformats.org/officeDocument/2006/relationships/hyperlink" Target="https://de.wikipedia.org/wiki/Ernst_Tappolet"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ctrTitle"/>
          </p:nvPr>
        </p:nvSpPr>
        <p:spPr/>
        <p:txBody>
          <a:bodyPr>
            <a:noAutofit/>
          </a:bodyPr>
          <a:lstStyle/>
          <a:p>
            <a:r>
              <a:rPr lang="fr-FR" sz="4400" dirty="0"/>
              <a:t>Créer du nouveau à partir de l’ancien : la numérisation de l'Atlas Linguistique de la Suisse Romande</a:t>
            </a:r>
            <a:endParaRPr lang="fr-BE" sz="4400" dirty="0"/>
          </a:p>
        </p:txBody>
      </p:sp>
      <p:sp>
        <p:nvSpPr>
          <p:cNvPr id="5" name="Sous-titre 4"/>
          <p:cNvSpPr>
            <a:spLocks noGrp="1"/>
          </p:cNvSpPr>
          <p:nvPr>
            <p:ph type="subTitle" idx="1"/>
          </p:nvPr>
        </p:nvSpPr>
        <p:spPr>
          <a:xfrm>
            <a:off x="1524000" y="3602038"/>
            <a:ext cx="9144000" cy="3029874"/>
          </a:xfrm>
        </p:spPr>
        <p:txBody>
          <a:bodyPr>
            <a:normAutofit/>
          </a:bodyPr>
          <a:lstStyle/>
          <a:p>
            <a:endParaRPr lang="fr-BE" dirty="0"/>
          </a:p>
          <a:p>
            <a:endParaRPr lang="fr-BE" dirty="0"/>
          </a:p>
          <a:p>
            <a:r>
              <a:rPr lang="fr-BE" sz="2800" dirty="0"/>
              <a:t>Mathieu Avanzi</a:t>
            </a:r>
          </a:p>
          <a:p>
            <a:r>
              <a:rPr lang="fr-BE" sz="2000" dirty="0">
                <a:hlinkClick r:id="rId2"/>
              </a:rPr>
              <a:t>mathieu.avanzi@unine.ch</a:t>
            </a:r>
            <a:r>
              <a:rPr lang="fr-BE" sz="2000" dirty="0"/>
              <a:t>  </a:t>
            </a:r>
          </a:p>
          <a:p>
            <a:endParaRPr lang="fr-BE" sz="2000" dirty="0"/>
          </a:p>
          <a:p>
            <a:r>
              <a:rPr lang="fr-FR" sz="1800" dirty="0"/>
              <a:t>Digital </a:t>
            </a:r>
            <a:r>
              <a:rPr lang="fr-FR" sz="1800" dirty="0" err="1"/>
              <a:t>Romanistics</a:t>
            </a:r>
            <a:br>
              <a:rPr lang="fr-FR" sz="1800" dirty="0"/>
            </a:br>
            <a:r>
              <a:rPr lang="fr-FR" sz="1800" dirty="0"/>
              <a:t>23 mars 2023 – Université de Neuchâtel</a:t>
            </a:r>
            <a:endParaRPr lang="fr-BE" sz="1800" dirty="0"/>
          </a:p>
        </p:txBody>
      </p:sp>
      <p:pic>
        <p:nvPicPr>
          <p:cNvPr id="2" name="Image 1">
            <a:extLst>
              <a:ext uri="{FF2B5EF4-FFF2-40B4-BE49-F238E27FC236}">
                <a16:creationId xmlns:a16="http://schemas.microsoft.com/office/drawing/2014/main" id="{3C83E453-B858-8E8F-EF36-5AE8B678EAC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494804" cy="1067305"/>
          </a:xfrm>
          <a:prstGeom prst="rect">
            <a:avLst/>
          </a:prstGeom>
        </p:spPr>
      </p:pic>
      <p:pic>
        <p:nvPicPr>
          <p:cNvPr id="6" name="Picture 2" descr="Scan Me Images - Free Download on Freepik">
            <a:extLst>
              <a:ext uri="{FF2B5EF4-FFF2-40B4-BE49-F238E27FC236}">
                <a16:creationId xmlns:a16="http://schemas.microsoft.com/office/drawing/2014/main" id="{3ECB718F-D03E-D35B-EF5A-BE06FC7A7F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26240" y="4836393"/>
            <a:ext cx="3365760" cy="2021607"/>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 6">
            <a:extLst>
              <a:ext uri="{FF2B5EF4-FFF2-40B4-BE49-F238E27FC236}">
                <a16:creationId xmlns:a16="http://schemas.microsoft.com/office/drawing/2014/main" id="{9B23652C-3937-04E1-D368-EC967C3B142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451382" y="5259257"/>
            <a:ext cx="1188000" cy="1188000"/>
          </a:xfrm>
          <a:prstGeom prst="rect">
            <a:avLst/>
          </a:prstGeom>
        </p:spPr>
      </p:pic>
    </p:spTree>
    <p:extLst>
      <p:ext uri="{BB962C8B-B14F-4D97-AF65-F5344CB8AC3E}">
        <p14:creationId xmlns:p14="http://schemas.microsoft.com/office/powerpoint/2010/main" val="2494892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fontScale="90000"/>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Contexte du projet</a:t>
            </a:r>
            <a:br>
              <a:rPr kumimoji="0" lang="fr-FR" sz="4000" b="0" i="0" u="none" strike="noStrike" kern="1200" cap="none" spc="0" normalizeH="0" baseline="0" noProof="0" dirty="0">
                <a:ln>
                  <a:noFill/>
                </a:ln>
                <a:solidFill>
                  <a:prstClr val="black"/>
                </a:solidFill>
                <a:effectLst/>
                <a:uLnTx/>
                <a:uFillTx/>
                <a:latin typeface="Gellix"/>
                <a:ea typeface="+mj-ea"/>
                <a:cs typeface="+mj-cs"/>
              </a:rPr>
            </a:br>
            <a:r>
              <a:rPr kumimoji="0" lang="fr-FR" sz="4000" b="0" i="0" u="none" strike="noStrike" kern="1200" cap="none" spc="0" normalizeH="0" baseline="0" noProof="0" dirty="0">
                <a:ln>
                  <a:noFill/>
                </a:ln>
                <a:solidFill>
                  <a:prstClr val="black"/>
                </a:solidFill>
                <a:effectLst/>
                <a:uLnTx/>
                <a:uFillTx/>
                <a:latin typeface="Gellix" panose="00000500000000000000" pitchFamily="2" charset="0"/>
                <a:ea typeface="Calibri" panose="020F0502020204030204" pitchFamily="34" charset="0"/>
                <a:cs typeface="Times New Roman" panose="02020603050405020304" pitchFamily="18" charset="0"/>
              </a:rPr>
              <a:t>La naissance de la géographie linguistique (CH)</a:t>
            </a:r>
            <a:endParaRPr lang="fr-CH" dirty="0"/>
          </a:p>
        </p:txBody>
      </p:sp>
      <p:sp>
        <p:nvSpPr>
          <p:cNvPr id="3" name="Espace réservé du contenu 2">
            <a:extLst>
              <a:ext uri="{FF2B5EF4-FFF2-40B4-BE49-F238E27FC236}">
                <a16:creationId xmlns:a16="http://schemas.microsoft.com/office/drawing/2014/main" id="{D6C66392-59C8-0D05-3C05-5277DC363FE2}"/>
              </a:ext>
            </a:extLst>
          </p:cNvPr>
          <p:cNvSpPr>
            <a:spLocks noGrp="1"/>
          </p:cNvSpPr>
          <p:nvPr>
            <p:ph sz="half" idx="1"/>
          </p:nvPr>
        </p:nvSpPr>
        <p:spPr>
          <a:xfrm>
            <a:off x="838200" y="1825624"/>
            <a:ext cx="5181600" cy="4556887"/>
          </a:xfrm>
        </p:spPr>
        <p:txBody>
          <a:bodyPr>
            <a:normAutofit fontScale="92500" lnSpcReduction="20000"/>
          </a:bodyPr>
          <a:lstStyle/>
          <a:p>
            <a:pPr lvl="4"/>
            <a:endParaRPr lang="fr-FR" sz="1000" dirty="0"/>
          </a:p>
          <a:p>
            <a:r>
              <a:rPr lang="fr-CH" dirty="0">
                <a:solidFill>
                  <a:schemeClr val="bg1">
                    <a:lumMod val="65000"/>
                  </a:schemeClr>
                </a:solidFill>
              </a:rPr>
              <a:t>Au moment de la création du Glossaire, les fondateurs conduisent entre 1899 et 1903 des enquêtes de terrain, en Suisse (mais aussi en France et en Italie)</a:t>
            </a:r>
          </a:p>
          <a:p>
            <a:r>
              <a:rPr lang="fr-CH" dirty="0"/>
              <a:t>Ces enquêtes permettent de documenter les évolutions de 300 mots latins types, et de tracer des faisceaux d’isoglosses qui permettent d’appuyer l’hypothèse qu’il existe bien des aires dialectales distinctes </a:t>
            </a:r>
            <a:r>
              <a:rPr lang="fr-CH" dirty="0">
                <a:solidFill>
                  <a:schemeClr val="bg1"/>
                </a:solidFill>
              </a:rPr>
              <a:t>(débat Meyer/Ascoli)</a:t>
            </a:r>
          </a:p>
          <a:p>
            <a:endParaRPr lang="fr-CH" dirty="0"/>
          </a:p>
        </p:txBody>
      </p:sp>
      <p:sp>
        <p:nvSpPr>
          <p:cNvPr id="4" name="ZoneTexte 3">
            <a:extLst>
              <a:ext uri="{FF2B5EF4-FFF2-40B4-BE49-F238E27FC236}">
                <a16:creationId xmlns:a16="http://schemas.microsoft.com/office/drawing/2014/main" id="{CC42ED08-5666-4EF9-253B-104FE1461F70}"/>
              </a:ext>
            </a:extLst>
          </p:cNvPr>
          <p:cNvSpPr txBox="1"/>
          <p:nvPr/>
        </p:nvSpPr>
        <p:spPr>
          <a:xfrm>
            <a:off x="0" y="6550223"/>
            <a:ext cx="12115800" cy="307777"/>
          </a:xfrm>
          <a:prstGeom prst="rect">
            <a:avLst/>
          </a:prstGeom>
          <a:noFill/>
        </p:spPr>
        <p:txBody>
          <a:bodyPr wrap="square">
            <a:spAutoFit/>
          </a:bodyPr>
          <a:lstStyle/>
          <a:p>
            <a:r>
              <a:rPr lang="fr-FR" sz="1400" cap="small" dirty="0"/>
              <a:t>Gauchat</a:t>
            </a:r>
            <a:r>
              <a:rPr lang="fr-FR" sz="1400" dirty="0"/>
              <a:t>, L. (1904). « </a:t>
            </a:r>
            <a:r>
              <a:rPr lang="fr-FR" sz="1400" dirty="0">
                <a:hlinkClick r:id="rId2"/>
              </a:rPr>
              <a:t>Les limites dialectales dans la Suisse Romande</a:t>
            </a:r>
            <a:r>
              <a:rPr lang="fr-FR" sz="1400" dirty="0"/>
              <a:t> », </a:t>
            </a:r>
            <a:r>
              <a:rPr lang="fr-FR" sz="1400" i="1" dirty="0"/>
              <a:t>Bulletin du Glossaire des Patois de la Suisse Romande</a:t>
            </a:r>
            <a:r>
              <a:rPr lang="fr-FR" sz="1400" dirty="0"/>
              <a:t>, 1904, 7-22.</a:t>
            </a:r>
            <a:endParaRPr lang="fr-CH" sz="1400" dirty="0"/>
          </a:p>
        </p:txBody>
      </p:sp>
      <p:pic>
        <p:nvPicPr>
          <p:cNvPr id="5" name="Image 4">
            <a:extLst>
              <a:ext uri="{FF2B5EF4-FFF2-40B4-BE49-F238E27FC236}">
                <a16:creationId xmlns:a16="http://schemas.microsoft.com/office/drawing/2014/main" id="{0837D6A1-7FF1-D4FC-0899-DDC5762DD826}"/>
              </a:ext>
            </a:extLst>
          </p:cNvPr>
          <p:cNvPicPr>
            <a:picLocks noChangeAspect="1"/>
          </p:cNvPicPr>
          <p:nvPr/>
        </p:nvPicPr>
        <p:blipFill>
          <a:blip r:embed="rId3"/>
          <a:stretch>
            <a:fillRect/>
          </a:stretch>
        </p:blipFill>
        <p:spPr>
          <a:xfrm>
            <a:off x="7052554" y="205914"/>
            <a:ext cx="3918730" cy="6205816"/>
          </a:xfrm>
          <a:prstGeom prst="rect">
            <a:avLst/>
          </a:prstGeom>
        </p:spPr>
      </p:pic>
    </p:spTree>
    <p:extLst>
      <p:ext uri="{BB962C8B-B14F-4D97-AF65-F5344CB8AC3E}">
        <p14:creationId xmlns:p14="http://schemas.microsoft.com/office/powerpoint/2010/main" val="2374603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fontScale="90000"/>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Contexte du projet</a:t>
            </a:r>
            <a:br>
              <a:rPr kumimoji="0" lang="fr-FR" sz="4000" b="0" i="0" u="none" strike="noStrike" kern="1200" cap="none" spc="0" normalizeH="0" baseline="0" noProof="0" dirty="0">
                <a:ln>
                  <a:noFill/>
                </a:ln>
                <a:solidFill>
                  <a:prstClr val="black"/>
                </a:solidFill>
                <a:effectLst/>
                <a:uLnTx/>
                <a:uFillTx/>
                <a:latin typeface="Gellix"/>
                <a:ea typeface="+mj-ea"/>
                <a:cs typeface="+mj-cs"/>
              </a:rPr>
            </a:br>
            <a:r>
              <a:rPr kumimoji="0" lang="fr-FR" sz="4000" b="0" i="0" u="none" strike="noStrike" kern="1200" cap="none" spc="0" normalizeH="0" baseline="0" noProof="0" dirty="0">
                <a:ln>
                  <a:noFill/>
                </a:ln>
                <a:solidFill>
                  <a:prstClr val="black"/>
                </a:solidFill>
                <a:effectLst/>
                <a:uLnTx/>
                <a:uFillTx/>
                <a:latin typeface="Gellix" panose="00000500000000000000" pitchFamily="2" charset="0"/>
                <a:ea typeface="Calibri" panose="020F0502020204030204" pitchFamily="34" charset="0"/>
                <a:cs typeface="Times New Roman" panose="02020603050405020304" pitchFamily="18" charset="0"/>
              </a:rPr>
              <a:t>La naissance de la géographie linguistique (CH)</a:t>
            </a:r>
            <a:endParaRPr lang="fr-CH" dirty="0">
              <a:solidFill>
                <a:schemeClr val="bg1"/>
              </a:solidFill>
            </a:endParaRPr>
          </a:p>
        </p:txBody>
      </p:sp>
      <p:sp>
        <p:nvSpPr>
          <p:cNvPr id="3" name="Espace réservé du contenu 2">
            <a:extLst>
              <a:ext uri="{FF2B5EF4-FFF2-40B4-BE49-F238E27FC236}">
                <a16:creationId xmlns:a16="http://schemas.microsoft.com/office/drawing/2014/main" id="{D6C66392-59C8-0D05-3C05-5277DC363FE2}"/>
              </a:ext>
            </a:extLst>
          </p:cNvPr>
          <p:cNvSpPr>
            <a:spLocks noGrp="1"/>
          </p:cNvSpPr>
          <p:nvPr>
            <p:ph sz="half" idx="1"/>
          </p:nvPr>
        </p:nvSpPr>
        <p:spPr>
          <a:xfrm>
            <a:off x="838200" y="1825624"/>
            <a:ext cx="5181600" cy="4556887"/>
          </a:xfrm>
        </p:spPr>
        <p:txBody>
          <a:bodyPr>
            <a:normAutofit fontScale="92500" lnSpcReduction="20000"/>
          </a:bodyPr>
          <a:lstStyle/>
          <a:p>
            <a:pPr lvl="4"/>
            <a:endParaRPr lang="fr-FR" sz="1000" dirty="0"/>
          </a:p>
          <a:p>
            <a:r>
              <a:rPr lang="fr-CH" dirty="0">
                <a:solidFill>
                  <a:schemeClr val="bg1">
                    <a:lumMod val="65000"/>
                  </a:schemeClr>
                </a:solidFill>
              </a:rPr>
              <a:t>Au moment de la création du Glossaire, les fondateurs conduisent entre 1899 et 1903 des enquêtes de terrain, en Suisse (mais aussi en France et en Italie)</a:t>
            </a:r>
          </a:p>
          <a:p>
            <a:r>
              <a:rPr lang="fr-CH" dirty="0">
                <a:solidFill>
                  <a:schemeClr val="bg1">
                    <a:lumMod val="65000"/>
                  </a:schemeClr>
                </a:solidFill>
              </a:rPr>
              <a:t>Ces enquêtes permettent de documenter les évolutions de 300 mots latins types, et de tracer des faisceaux d’isoglosses qui permettent d’appuyer l’hypothèse qu’il existe bien des aires dialectales distinctes </a:t>
            </a:r>
            <a:r>
              <a:rPr lang="fr-CH" dirty="0"/>
              <a:t>(débat Meyer/Ascoli)</a:t>
            </a:r>
          </a:p>
          <a:p>
            <a:endParaRPr lang="fr-CH" dirty="0"/>
          </a:p>
        </p:txBody>
      </p:sp>
      <p:sp>
        <p:nvSpPr>
          <p:cNvPr id="5" name="ZoneTexte 4">
            <a:extLst>
              <a:ext uri="{FF2B5EF4-FFF2-40B4-BE49-F238E27FC236}">
                <a16:creationId xmlns:a16="http://schemas.microsoft.com/office/drawing/2014/main" id="{23D64E27-5112-DE3A-C2A5-D20436E7F589}"/>
              </a:ext>
            </a:extLst>
          </p:cNvPr>
          <p:cNvSpPr txBox="1"/>
          <p:nvPr/>
        </p:nvSpPr>
        <p:spPr>
          <a:xfrm>
            <a:off x="0" y="6553531"/>
            <a:ext cx="12192000" cy="307777"/>
          </a:xfrm>
          <a:prstGeom prst="rect">
            <a:avLst/>
          </a:prstGeom>
          <a:noFill/>
        </p:spPr>
        <p:txBody>
          <a:bodyPr wrap="square">
            <a:spAutoFit/>
          </a:bodyPr>
          <a:lstStyle/>
          <a:p>
            <a:r>
              <a:rPr lang="fr-BE" sz="1400" cap="small" dirty="0" err="1"/>
              <a:t>Tuaillon</a:t>
            </a:r>
            <a:r>
              <a:rPr lang="fr-BE" sz="1400" dirty="0"/>
              <a:t>, G. (1972). « </a:t>
            </a:r>
            <a:r>
              <a:rPr lang="fr-FR" sz="1400" dirty="0">
                <a:hlinkClick r:id="rId2"/>
              </a:rPr>
              <a:t>Le francoprovençal : Affirmation d’une définition</a:t>
            </a:r>
            <a:r>
              <a:rPr lang="fr-FR" sz="1400" dirty="0"/>
              <a:t> </a:t>
            </a:r>
            <a:r>
              <a:rPr lang="fr-BE" sz="1400" dirty="0"/>
              <a:t>», </a:t>
            </a:r>
            <a:r>
              <a:rPr lang="fr-FR" sz="1400" i="1" dirty="0"/>
              <a:t>Travaux de Linguistique et de Littérature</a:t>
            </a:r>
            <a:r>
              <a:rPr lang="fr-BE" sz="1400" dirty="0"/>
              <a:t>, 10/1, 293-339. </a:t>
            </a:r>
          </a:p>
        </p:txBody>
      </p:sp>
      <p:pic>
        <p:nvPicPr>
          <p:cNvPr id="6" name="Picture 2" descr="Graziadio Isaia Ascoli - Alchetron, The Free Social Encyclopedia">
            <a:extLst>
              <a:ext uri="{FF2B5EF4-FFF2-40B4-BE49-F238E27FC236}">
                <a16:creationId xmlns:a16="http://schemas.microsoft.com/office/drawing/2014/main" id="{22182935-A108-386D-CBCE-7983779FEC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r="-2447" b="13503"/>
          <a:stretch/>
        </p:blipFill>
        <p:spPr>
          <a:xfrm>
            <a:off x="7018496" y="1608058"/>
            <a:ext cx="3574400" cy="4140141"/>
          </a:xfrm>
          <a:prstGeom prst="rect">
            <a:avLst/>
          </a:prstGeom>
          <a:noFill/>
        </p:spPr>
      </p:pic>
      <p:pic>
        <p:nvPicPr>
          <p:cNvPr id="7" name="Picture 2">
            <a:extLst>
              <a:ext uri="{FF2B5EF4-FFF2-40B4-BE49-F238E27FC236}">
                <a16:creationId xmlns:a16="http://schemas.microsoft.com/office/drawing/2014/main" id="{B30E45B1-F6E0-1441-640E-3957425F91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72813" y="467757"/>
            <a:ext cx="1981200" cy="2103120"/>
          </a:xfrm>
          <a:prstGeom prst="rect">
            <a:avLst/>
          </a:prstGeom>
          <a:noFill/>
          <a:extLst>
            <a:ext uri="{909E8E84-426E-40DD-AFC4-6F175D3DCCD1}">
              <a14:hiddenFill xmlns:a14="http://schemas.microsoft.com/office/drawing/2010/main">
                <a:solidFill>
                  <a:srgbClr val="FFFFFF"/>
                </a:solidFill>
              </a14:hiddenFill>
            </a:ext>
          </a:extLst>
        </p:spPr>
      </p:pic>
      <p:sp>
        <p:nvSpPr>
          <p:cNvPr id="8" name="ZoneTexte 2">
            <a:extLst>
              <a:ext uri="{FF2B5EF4-FFF2-40B4-BE49-F238E27FC236}">
                <a16:creationId xmlns:a16="http://schemas.microsoft.com/office/drawing/2014/main" id="{7325715B-8309-1ABC-6C58-B9444A099EE9}"/>
              </a:ext>
            </a:extLst>
          </p:cNvPr>
          <p:cNvSpPr txBox="1">
            <a:spLocks noChangeArrowheads="1"/>
          </p:cNvSpPr>
          <p:nvPr/>
        </p:nvSpPr>
        <p:spPr bwMode="auto">
          <a:xfrm>
            <a:off x="9877550" y="2569051"/>
            <a:ext cx="23717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BE" altLang="fr-FR" sz="1400" dirty="0">
                <a:latin typeface="+mj-lt"/>
                <a:hlinkClick r:id="rId5"/>
              </a:rPr>
              <a:t>Paul Meyer</a:t>
            </a:r>
            <a:endParaRPr lang="fr-BE" altLang="fr-FR" sz="1400" dirty="0">
              <a:latin typeface="+mj-lt"/>
            </a:endParaRPr>
          </a:p>
          <a:p>
            <a:pPr algn="ctr" eaLnBrk="1" hangingPunct="1"/>
            <a:r>
              <a:rPr lang="fr-BE" altLang="fr-FR" sz="1400" dirty="0">
                <a:latin typeface="+mj-lt"/>
              </a:rPr>
              <a:t>[1840-1917]</a:t>
            </a:r>
          </a:p>
        </p:txBody>
      </p:sp>
      <p:pic>
        <p:nvPicPr>
          <p:cNvPr id="9" name="Picture 2" descr="Combat Versus PNG Free Download - PNG All">
            <a:extLst>
              <a:ext uri="{FF2B5EF4-FFF2-40B4-BE49-F238E27FC236}">
                <a16:creationId xmlns:a16="http://schemas.microsoft.com/office/drawing/2014/main" id="{6E985955-15F5-E9F9-2167-5CCE80DE66AF}"/>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284176" y="865343"/>
            <a:ext cx="1382011" cy="2644056"/>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2">
            <a:extLst>
              <a:ext uri="{FF2B5EF4-FFF2-40B4-BE49-F238E27FC236}">
                <a16:creationId xmlns:a16="http://schemas.microsoft.com/office/drawing/2014/main" id="{A306F0F2-C424-8034-D945-84B5243BDD33}"/>
              </a:ext>
            </a:extLst>
          </p:cNvPr>
          <p:cNvSpPr txBox="1">
            <a:spLocks noChangeArrowheads="1"/>
          </p:cNvSpPr>
          <p:nvPr/>
        </p:nvSpPr>
        <p:spPr bwMode="auto">
          <a:xfrm>
            <a:off x="7577137" y="5806090"/>
            <a:ext cx="23717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BE" altLang="fr-FR" sz="1400" dirty="0" err="1">
                <a:latin typeface="+mj-lt"/>
                <a:hlinkClick r:id="rId7"/>
              </a:rPr>
              <a:t>Graziadio</a:t>
            </a:r>
            <a:r>
              <a:rPr lang="fr-BE" altLang="fr-FR" sz="1400" dirty="0">
                <a:latin typeface="+mj-lt"/>
                <a:hlinkClick r:id="rId7"/>
              </a:rPr>
              <a:t> </a:t>
            </a:r>
            <a:r>
              <a:rPr lang="fr-BE" altLang="fr-FR" sz="1400" dirty="0" err="1">
                <a:latin typeface="+mj-lt"/>
                <a:hlinkClick r:id="rId7"/>
              </a:rPr>
              <a:t>Isaia</a:t>
            </a:r>
            <a:r>
              <a:rPr lang="fr-BE" altLang="fr-FR" sz="1400" dirty="0">
                <a:latin typeface="+mj-lt"/>
                <a:hlinkClick r:id="rId7"/>
              </a:rPr>
              <a:t> Ascoli</a:t>
            </a:r>
            <a:endParaRPr lang="fr-BE" altLang="fr-FR" sz="1400" dirty="0">
              <a:latin typeface="+mj-lt"/>
            </a:endParaRPr>
          </a:p>
          <a:p>
            <a:pPr algn="ctr" eaLnBrk="1" hangingPunct="1"/>
            <a:r>
              <a:rPr lang="fr-BE" altLang="fr-FR" sz="1400" dirty="0">
                <a:latin typeface="+mj-lt"/>
              </a:rPr>
              <a:t>[1829-1907]</a:t>
            </a:r>
          </a:p>
        </p:txBody>
      </p:sp>
    </p:spTree>
    <p:extLst>
      <p:ext uri="{BB962C8B-B14F-4D97-AF65-F5344CB8AC3E}">
        <p14:creationId xmlns:p14="http://schemas.microsoft.com/office/powerpoint/2010/main" val="2793384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Contexte du projet</a:t>
            </a:r>
            <a:br>
              <a:rPr kumimoji="0" lang="fr-FR" sz="4400" b="0" i="0" u="none" strike="noStrike" kern="1200" cap="none" spc="0" normalizeH="0" baseline="0" noProof="0" dirty="0">
                <a:ln>
                  <a:noFill/>
                </a:ln>
                <a:solidFill>
                  <a:prstClr val="black"/>
                </a:solidFill>
                <a:effectLst/>
                <a:uLnTx/>
                <a:uFillTx/>
                <a:latin typeface="Gellix"/>
                <a:ea typeface="+mj-ea"/>
                <a:cs typeface="+mj-cs"/>
              </a:rPr>
            </a:br>
            <a:r>
              <a:rPr kumimoji="0" lang="fr-FR" sz="3600" b="0" i="0" u="none" strike="noStrike" kern="1200" cap="none" spc="0" normalizeH="0" baseline="0" noProof="0" dirty="0">
                <a:ln>
                  <a:noFill/>
                </a:ln>
                <a:solidFill>
                  <a:prstClr val="black"/>
                </a:solidFill>
                <a:effectLst/>
                <a:uLnTx/>
                <a:uFillTx/>
                <a:latin typeface="Gellix" panose="00000500000000000000" pitchFamily="2" charset="0"/>
                <a:ea typeface="Calibri" panose="020F0502020204030204" pitchFamily="34" charset="0"/>
                <a:cs typeface="Times New Roman" panose="02020603050405020304" pitchFamily="18" charset="0"/>
              </a:rPr>
              <a:t>L’Atlas linguistique de la Suisse romande</a:t>
            </a:r>
            <a:endParaRPr lang="fr-CH" dirty="0">
              <a:solidFill>
                <a:schemeClr val="bg1"/>
              </a:solidFill>
            </a:endParaRPr>
          </a:p>
        </p:txBody>
      </p:sp>
      <p:sp>
        <p:nvSpPr>
          <p:cNvPr id="3" name="Espace réservé du contenu 2">
            <a:extLst>
              <a:ext uri="{FF2B5EF4-FFF2-40B4-BE49-F238E27FC236}">
                <a16:creationId xmlns:a16="http://schemas.microsoft.com/office/drawing/2014/main" id="{D6C66392-59C8-0D05-3C05-5277DC363FE2}"/>
              </a:ext>
            </a:extLst>
          </p:cNvPr>
          <p:cNvSpPr>
            <a:spLocks noGrp="1"/>
          </p:cNvSpPr>
          <p:nvPr>
            <p:ph sz="half" idx="1"/>
          </p:nvPr>
        </p:nvSpPr>
        <p:spPr>
          <a:xfrm>
            <a:off x="838200" y="1825624"/>
            <a:ext cx="5181600" cy="4556887"/>
          </a:xfrm>
        </p:spPr>
        <p:txBody>
          <a:bodyPr>
            <a:normAutofit lnSpcReduction="10000"/>
          </a:bodyPr>
          <a:lstStyle/>
          <a:p>
            <a:pPr lvl="4"/>
            <a:endParaRPr lang="fr-FR" sz="1000" dirty="0"/>
          </a:p>
          <a:p>
            <a:r>
              <a:rPr lang="fr-CH" dirty="0"/>
              <a:t>Dès 1899, un projet d’atlas phonétique est annoncé. </a:t>
            </a:r>
            <a:r>
              <a:rPr lang="fr-CH" dirty="0">
                <a:solidFill>
                  <a:schemeClr val="bg1"/>
                </a:solidFill>
              </a:rPr>
              <a:t>Mais la publication du projet rencontre des difficultés financières, si bien qu’elle ne verra jamais le jour. </a:t>
            </a:r>
          </a:p>
          <a:p>
            <a:r>
              <a:rPr lang="fr-CH" dirty="0">
                <a:solidFill>
                  <a:schemeClr val="bg1"/>
                </a:solidFill>
              </a:rPr>
              <a:t>Ces matériaux d’enquêtes sont publiés sous la forme d’un ouvrage qui présente une partie des données dans des tableaux (TPSR)</a:t>
            </a:r>
          </a:p>
          <a:p>
            <a:endParaRPr lang="fr-CH" dirty="0"/>
          </a:p>
          <a:p>
            <a:endParaRPr lang="fr-CH" dirty="0"/>
          </a:p>
        </p:txBody>
      </p:sp>
      <p:pic>
        <p:nvPicPr>
          <p:cNvPr id="17" name="Image 16">
            <a:extLst>
              <a:ext uri="{FF2B5EF4-FFF2-40B4-BE49-F238E27FC236}">
                <a16:creationId xmlns:a16="http://schemas.microsoft.com/office/drawing/2014/main" id="{D4C2B5CE-B8CB-AC9F-4497-3C9D767B1C9D}"/>
              </a:ext>
            </a:extLst>
          </p:cNvPr>
          <p:cNvPicPr>
            <a:picLocks noChangeAspect="1"/>
          </p:cNvPicPr>
          <p:nvPr/>
        </p:nvPicPr>
        <p:blipFill rotWithShape="1">
          <a:blip r:embed="rId2"/>
          <a:srcRect b="65721"/>
          <a:stretch/>
        </p:blipFill>
        <p:spPr>
          <a:xfrm>
            <a:off x="6411676" y="1761340"/>
            <a:ext cx="4679286" cy="2228262"/>
          </a:xfrm>
          <a:prstGeom prst="rect">
            <a:avLst/>
          </a:prstGeom>
        </p:spPr>
      </p:pic>
      <p:sp>
        <p:nvSpPr>
          <p:cNvPr id="18" name="ZoneTexte 17">
            <a:extLst>
              <a:ext uri="{FF2B5EF4-FFF2-40B4-BE49-F238E27FC236}">
                <a16:creationId xmlns:a16="http://schemas.microsoft.com/office/drawing/2014/main" id="{6936210B-3C30-BCAC-C849-95FE0682CD4E}"/>
              </a:ext>
            </a:extLst>
          </p:cNvPr>
          <p:cNvSpPr txBox="1"/>
          <p:nvPr/>
        </p:nvSpPr>
        <p:spPr>
          <a:xfrm>
            <a:off x="0" y="6553531"/>
            <a:ext cx="12192000" cy="307777"/>
          </a:xfrm>
          <a:prstGeom prst="rect">
            <a:avLst/>
          </a:prstGeom>
          <a:noFill/>
        </p:spPr>
        <p:txBody>
          <a:bodyPr wrap="square">
            <a:spAutoFit/>
          </a:bodyPr>
          <a:lstStyle/>
          <a:p>
            <a:r>
              <a:rPr lang="fr-FR" sz="1400" cap="small" dirty="0"/>
              <a:t>Rapports annuels du GPSR, 1899, Neuchâtel : imprimerie Paul </a:t>
            </a:r>
            <a:r>
              <a:rPr lang="fr-FR" sz="1400" cap="small" dirty="0" err="1"/>
              <a:t>Attinger</a:t>
            </a:r>
            <a:r>
              <a:rPr lang="fr-FR" sz="1400" cap="small" dirty="0"/>
              <a:t>, p. 1</a:t>
            </a:r>
            <a:endParaRPr lang="fr-BE" sz="1400" dirty="0"/>
          </a:p>
        </p:txBody>
      </p:sp>
      <p:sp>
        <p:nvSpPr>
          <p:cNvPr id="19" name="Rectangle 18">
            <a:extLst>
              <a:ext uri="{FF2B5EF4-FFF2-40B4-BE49-F238E27FC236}">
                <a16:creationId xmlns:a16="http://schemas.microsoft.com/office/drawing/2014/main" id="{362BB28C-B1D7-9A6E-FE07-06B6E1C0D5A3}"/>
              </a:ext>
            </a:extLst>
          </p:cNvPr>
          <p:cNvSpPr/>
          <p:nvPr/>
        </p:nvSpPr>
        <p:spPr>
          <a:xfrm>
            <a:off x="6819900" y="3238500"/>
            <a:ext cx="3048000" cy="165100"/>
          </a:xfrm>
          <a:prstGeom prst="rect">
            <a:avLst/>
          </a:prstGeom>
          <a:noFill/>
          <a:ln>
            <a:solidFill>
              <a:srgbClr val="E215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H"/>
          </a:p>
        </p:txBody>
      </p:sp>
    </p:spTree>
    <p:extLst>
      <p:ext uri="{BB962C8B-B14F-4D97-AF65-F5344CB8AC3E}">
        <p14:creationId xmlns:p14="http://schemas.microsoft.com/office/powerpoint/2010/main" val="2062288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Contexte du projet</a:t>
            </a:r>
            <a:br>
              <a:rPr kumimoji="0" lang="fr-FR" sz="4400" b="0" i="0" u="none" strike="noStrike" kern="1200" cap="none" spc="0" normalizeH="0" baseline="0" noProof="0" dirty="0">
                <a:ln>
                  <a:noFill/>
                </a:ln>
                <a:solidFill>
                  <a:prstClr val="black"/>
                </a:solidFill>
                <a:effectLst/>
                <a:uLnTx/>
                <a:uFillTx/>
                <a:latin typeface="Gellix"/>
                <a:ea typeface="+mj-ea"/>
                <a:cs typeface="+mj-cs"/>
              </a:rPr>
            </a:br>
            <a:r>
              <a:rPr kumimoji="0" lang="fr-FR" sz="3600" b="0" i="0" u="none" strike="noStrike" kern="1200" cap="none" spc="0" normalizeH="0" baseline="0" noProof="0" dirty="0">
                <a:ln>
                  <a:noFill/>
                </a:ln>
                <a:solidFill>
                  <a:prstClr val="black"/>
                </a:solidFill>
                <a:effectLst/>
                <a:uLnTx/>
                <a:uFillTx/>
                <a:latin typeface="Gellix" panose="00000500000000000000" pitchFamily="2" charset="0"/>
                <a:ea typeface="Calibri" panose="020F0502020204030204" pitchFamily="34" charset="0"/>
                <a:cs typeface="Times New Roman" panose="02020603050405020304" pitchFamily="18" charset="0"/>
              </a:rPr>
              <a:t>L’Atlas linguistique de la Suisse romande</a:t>
            </a:r>
            <a:endParaRPr lang="fr-CH" dirty="0">
              <a:solidFill>
                <a:schemeClr val="bg1"/>
              </a:solidFill>
            </a:endParaRPr>
          </a:p>
        </p:txBody>
      </p:sp>
      <p:sp>
        <p:nvSpPr>
          <p:cNvPr id="3" name="Espace réservé du contenu 2">
            <a:extLst>
              <a:ext uri="{FF2B5EF4-FFF2-40B4-BE49-F238E27FC236}">
                <a16:creationId xmlns:a16="http://schemas.microsoft.com/office/drawing/2014/main" id="{D6C66392-59C8-0D05-3C05-5277DC363FE2}"/>
              </a:ext>
            </a:extLst>
          </p:cNvPr>
          <p:cNvSpPr>
            <a:spLocks noGrp="1"/>
          </p:cNvSpPr>
          <p:nvPr>
            <p:ph sz="half" idx="1"/>
          </p:nvPr>
        </p:nvSpPr>
        <p:spPr>
          <a:xfrm>
            <a:off x="838200" y="1825624"/>
            <a:ext cx="5181600" cy="4556887"/>
          </a:xfrm>
        </p:spPr>
        <p:txBody>
          <a:bodyPr>
            <a:normAutofit lnSpcReduction="10000"/>
          </a:bodyPr>
          <a:lstStyle/>
          <a:p>
            <a:pPr lvl="4"/>
            <a:endParaRPr lang="fr-FR" sz="1000" dirty="0"/>
          </a:p>
          <a:p>
            <a:r>
              <a:rPr lang="fr-CH" dirty="0">
                <a:solidFill>
                  <a:schemeClr val="bg1">
                    <a:lumMod val="65000"/>
                  </a:schemeClr>
                </a:solidFill>
              </a:rPr>
              <a:t>Dès 1899, un projet d’atlas phonétique est annoncé. </a:t>
            </a:r>
            <a:r>
              <a:rPr lang="fr-CH" dirty="0"/>
              <a:t>Mais la publication du projet rencontre des difficultés financières, si bien qu’elle ne verra jamais le jour. </a:t>
            </a:r>
          </a:p>
          <a:p>
            <a:r>
              <a:rPr lang="fr-CH" dirty="0">
                <a:solidFill>
                  <a:schemeClr val="bg1"/>
                </a:solidFill>
              </a:rPr>
              <a:t>Ces matériaux d’enquêtes sont publiés sous la forme d’un ouvrage qui présente une partie des données dans des tableaux (TPSR)</a:t>
            </a:r>
          </a:p>
          <a:p>
            <a:endParaRPr lang="fr-CH" dirty="0"/>
          </a:p>
          <a:p>
            <a:endParaRPr lang="fr-CH" dirty="0"/>
          </a:p>
        </p:txBody>
      </p:sp>
      <p:pic>
        <p:nvPicPr>
          <p:cNvPr id="17" name="Image 16">
            <a:extLst>
              <a:ext uri="{FF2B5EF4-FFF2-40B4-BE49-F238E27FC236}">
                <a16:creationId xmlns:a16="http://schemas.microsoft.com/office/drawing/2014/main" id="{D4C2B5CE-B8CB-AC9F-4497-3C9D767B1C9D}"/>
              </a:ext>
            </a:extLst>
          </p:cNvPr>
          <p:cNvPicPr>
            <a:picLocks noChangeAspect="1"/>
          </p:cNvPicPr>
          <p:nvPr/>
        </p:nvPicPr>
        <p:blipFill rotWithShape="1">
          <a:blip r:embed="rId2"/>
          <a:srcRect b="65721"/>
          <a:stretch/>
        </p:blipFill>
        <p:spPr>
          <a:xfrm>
            <a:off x="6411676" y="1761340"/>
            <a:ext cx="4679286" cy="2228262"/>
          </a:xfrm>
          <a:prstGeom prst="rect">
            <a:avLst/>
          </a:prstGeom>
        </p:spPr>
      </p:pic>
      <p:sp>
        <p:nvSpPr>
          <p:cNvPr id="18" name="ZoneTexte 17">
            <a:extLst>
              <a:ext uri="{FF2B5EF4-FFF2-40B4-BE49-F238E27FC236}">
                <a16:creationId xmlns:a16="http://schemas.microsoft.com/office/drawing/2014/main" id="{6936210B-3C30-BCAC-C849-95FE0682CD4E}"/>
              </a:ext>
            </a:extLst>
          </p:cNvPr>
          <p:cNvSpPr txBox="1"/>
          <p:nvPr/>
        </p:nvSpPr>
        <p:spPr>
          <a:xfrm>
            <a:off x="0" y="6553531"/>
            <a:ext cx="12192000" cy="307777"/>
          </a:xfrm>
          <a:prstGeom prst="rect">
            <a:avLst/>
          </a:prstGeom>
          <a:noFill/>
        </p:spPr>
        <p:txBody>
          <a:bodyPr wrap="square">
            <a:spAutoFit/>
          </a:bodyPr>
          <a:lstStyle/>
          <a:p>
            <a:r>
              <a:rPr lang="fr-FR" sz="1400" cap="small" dirty="0"/>
              <a:t>Rapports annuels du GPSR, 1906, Neuchâtel : imprimerie Paul </a:t>
            </a:r>
            <a:r>
              <a:rPr lang="fr-FR" sz="1400" cap="small" dirty="0" err="1"/>
              <a:t>Attinger</a:t>
            </a:r>
            <a:r>
              <a:rPr lang="fr-FR" sz="1400" cap="small" dirty="0"/>
              <a:t>, p. 1</a:t>
            </a:r>
            <a:endParaRPr lang="fr-BE" sz="1400" dirty="0"/>
          </a:p>
        </p:txBody>
      </p:sp>
      <p:pic>
        <p:nvPicPr>
          <p:cNvPr id="23" name="Image 22">
            <a:extLst>
              <a:ext uri="{FF2B5EF4-FFF2-40B4-BE49-F238E27FC236}">
                <a16:creationId xmlns:a16="http://schemas.microsoft.com/office/drawing/2014/main" id="{2C0A40E4-CE1A-0264-4B93-A3031F2546DB}"/>
              </a:ext>
            </a:extLst>
          </p:cNvPr>
          <p:cNvPicPr>
            <a:picLocks noChangeAspect="1"/>
          </p:cNvPicPr>
          <p:nvPr/>
        </p:nvPicPr>
        <p:blipFill>
          <a:blip r:embed="rId3"/>
          <a:stretch>
            <a:fillRect/>
          </a:stretch>
        </p:blipFill>
        <p:spPr>
          <a:xfrm>
            <a:off x="6411676" y="4146596"/>
            <a:ext cx="4713861" cy="2235915"/>
          </a:xfrm>
          <a:prstGeom prst="rect">
            <a:avLst/>
          </a:prstGeom>
        </p:spPr>
      </p:pic>
      <p:sp>
        <p:nvSpPr>
          <p:cNvPr id="24" name="Rectangle 23">
            <a:extLst>
              <a:ext uri="{FF2B5EF4-FFF2-40B4-BE49-F238E27FC236}">
                <a16:creationId xmlns:a16="http://schemas.microsoft.com/office/drawing/2014/main" id="{04989894-07E1-7839-700B-203871B8857C}"/>
              </a:ext>
            </a:extLst>
          </p:cNvPr>
          <p:cNvSpPr/>
          <p:nvPr/>
        </p:nvSpPr>
        <p:spPr>
          <a:xfrm>
            <a:off x="6565900" y="4936154"/>
            <a:ext cx="4381500" cy="556008"/>
          </a:xfrm>
          <a:prstGeom prst="rect">
            <a:avLst/>
          </a:prstGeom>
          <a:noFill/>
          <a:ln>
            <a:solidFill>
              <a:srgbClr val="E215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H"/>
          </a:p>
        </p:txBody>
      </p:sp>
      <p:sp>
        <p:nvSpPr>
          <p:cNvPr id="4" name="Rectangle 3">
            <a:extLst>
              <a:ext uri="{FF2B5EF4-FFF2-40B4-BE49-F238E27FC236}">
                <a16:creationId xmlns:a16="http://schemas.microsoft.com/office/drawing/2014/main" id="{D5AD8062-DAF7-25E2-96CB-51DE9ECD7803}"/>
              </a:ext>
            </a:extLst>
          </p:cNvPr>
          <p:cNvSpPr/>
          <p:nvPr/>
        </p:nvSpPr>
        <p:spPr>
          <a:xfrm>
            <a:off x="6411676" y="1690688"/>
            <a:ext cx="4713861" cy="2355117"/>
          </a:xfrm>
          <a:prstGeom prst="rect">
            <a:avLst/>
          </a:prstGeom>
          <a:solidFill>
            <a:schemeClr val="bg1">
              <a:alpha val="76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H"/>
          </a:p>
        </p:txBody>
      </p:sp>
    </p:spTree>
    <p:extLst>
      <p:ext uri="{BB962C8B-B14F-4D97-AF65-F5344CB8AC3E}">
        <p14:creationId xmlns:p14="http://schemas.microsoft.com/office/powerpoint/2010/main" val="2126827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Contexte du projet</a:t>
            </a:r>
            <a:br>
              <a:rPr kumimoji="0" lang="fr-FR" sz="4400" b="0" i="0" u="none" strike="noStrike" kern="1200" cap="none" spc="0" normalizeH="0" baseline="0" noProof="0" dirty="0">
                <a:ln>
                  <a:noFill/>
                </a:ln>
                <a:solidFill>
                  <a:prstClr val="black"/>
                </a:solidFill>
                <a:effectLst/>
                <a:uLnTx/>
                <a:uFillTx/>
                <a:latin typeface="Gellix"/>
                <a:ea typeface="+mj-ea"/>
                <a:cs typeface="+mj-cs"/>
              </a:rPr>
            </a:br>
            <a:r>
              <a:rPr kumimoji="0" lang="fr-FR" sz="3600" b="0" i="0" u="none" strike="noStrike" kern="1200" cap="none" spc="0" normalizeH="0" baseline="0" noProof="0" dirty="0">
                <a:ln>
                  <a:noFill/>
                </a:ln>
                <a:solidFill>
                  <a:prstClr val="black"/>
                </a:solidFill>
                <a:effectLst/>
                <a:uLnTx/>
                <a:uFillTx/>
                <a:latin typeface="Gellix" panose="00000500000000000000" pitchFamily="2" charset="0"/>
                <a:ea typeface="Calibri" panose="020F0502020204030204" pitchFamily="34" charset="0"/>
                <a:cs typeface="Times New Roman" panose="02020603050405020304" pitchFamily="18" charset="0"/>
              </a:rPr>
              <a:t>L’Atlas linguistique de la Suisse romande</a:t>
            </a:r>
            <a:endParaRPr lang="fr-CH" dirty="0">
              <a:solidFill>
                <a:schemeClr val="bg1"/>
              </a:solidFill>
            </a:endParaRPr>
          </a:p>
        </p:txBody>
      </p:sp>
      <p:sp>
        <p:nvSpPr>
          <p:cNvPr id="3" name="Espace réservé du contenu 2">
            <a:extLst>
              <a:ext uri="{FF2B5EF4-FFF2-40B4-BE49-F238E27FC236}">
                <a16:creationId xmlns:a16="http://schemas.microsoft.com/office/drawing/2014/main" id="{D6C66392-59C8-0D05-3C05-5277DC363FE2}"/>
              </a:ext>
            </a:extLst>
          </p:cNvPr>
          <p:cNvSpPr>
            <a:spLocks noGrp="1"/>
          </p:cNvSpPr>
          <p:nvPr>
            <p:ph sz="half" idx="1"/>
          </p:nvPr>
        </p:nvSpPr>
        <p:spPr>
          <a:xfrm>
            <a:off x="838200" y="1825624"/>
            <a:ext cx="5181600" cy="4556887"/>
          </a:xfrm>
        </p:spPr>
        <p:txBody>
          <a:bodyPr>
            <a:normAutofit lnSpcReduction="10000"/>
          </a:bodyPr>
          <a:lstStyle/>
          <a:p>
            <a:pPr lvl="4"/>
            <a:endParaRPr lang="fr-FR" sz="1000" dirty="0"/>
          </a:p>
          <a:p>
            <a:r>
              <a:rPr lang="fr-CH" dirty="0">
                <a:solidFill>
                  <a:schemeClr val="bg1">
                    <a:lumMod val="65000"/>
                  </a:schemeClr>
                </a:solidFill>
              </a:rPr>
              <a:t>Dès 1899, un projet d’atlas phonétique est annoncé. Mais la publication du projet rencontre des difficultés financières, si bien qu’elle ne verra jamais le jour. </a:t>
            </a:r>
          </a:p>
          <a:p>
            <a:r>
              <a:rPr lang="fr-CH" dirty="0"/>
              <a:t>Ces matériaux d’enquêtes sont publiés sous la forme d’un ouvrage qui présente une partie des données dans des tableaux (TPSR)</a:t>
            </a:r>
          </a:p>
          <a:p>
            <a:endParaRPr lang="fr-CH" dirty="0"/>
          </a:p>
          <a:p>
            <a:endParaRPr lang="fr-CH" dirty="0"/>
          </a:p>
        </p:txBody>
      </p:sp>
      <p:pic>
        <p:nvPicPr>
          <p:cNvPr id="4" name="Image 3">
            <a:extLst>
              <a:ext uri="{FF2B5EF4-FFF2-40B4-BE49-F238E27FC236}">
                <a16:creationId xmlns:a16="http://schemas.microsoft.com/office/drawing/2014/main" id="{FFEA0F7A-95FA-B093-E490-EEA4BC76F9BF}"/>
              </a:ext>
            </a:extLst>
          </p:cNvPr>
          <p:cNvPicPr>
            <a:picLocks noChangeAspect="1"/>
          </p:cNvPicPr>
          <p:nvPr/>
        </p:nvPicPr>
        <p:blipFill>
          <a:blip r:embed="rId2"/>
          <a:stretch>
            <a:fillRect/>
          </a:stretch>
        </p:blipFill>
        <p:spPr>
          <a:xfrm>
            <a:off x="6005300" y="1825625"/>
            <a:ext cx="1915910" cy="2945455"/>
          </a:xfrm>
          <a:prstGeom prst="rect">
            <a:avLst/>
          </a:prstGeom>
        </p:spPr>
      </p:pic>
      <p:pic>
        <p:nvPicPr>
          <p:cNvPr id="11" name="Image 10">
            <a:extLst>
              <a:ext uri="{FF2B5EF4-FFF2-40B4-BE49-F238E27FC236}">
                <a16:creationId xmlns:a16="http://schemas.microsoft.com/office/drawing/2014/main" id="{2AF16C50-DCAB-B127-8D2F-895D820548E9}"/>
              </a:ext>
            </a:extLst>
          </p:cNvPr>
          <p:cNvPicPr>
            <a:picLocks noChangeAspect="1"/>
          </p:cNvPicPr>
          <p:nvPr/>
        </p:nvPicPr>
        <p:blipFill>
          <a:blip r:embed="rId3"/>
          <a:stretch>
            <a:fillRect/>
          </a:stretch>
        </p:blipFill>
        <p:spPr>
          <a:xfrm>
            <a:off x="7921210" y="2835075"/>
            <a:ext cx="1874957" cy="3055751"/>
          </a:xfrm>
          <a:prstGeom prst="rect">
            <a:avLst/>
          </a:prstGeom>
        </p:spPr>
      </p:pic>
      <p:pic>
        <p:nvPicPr>
          <p:cNvPr id="12" name="Image 11">
            <a:extLst>
              <a:ext uri="{FF2B5EF4-FFF2-40B4-BE49-F238E27FC236}">
                <a16:creationId xmlns:a16="http://schemas.microsoft.com/office/drawing/2014/main" id="{D728CC9F-A8BD-727F-45C0-D16E56FFD99A}"/>
              </a:ext>
            </a:extLst>
          </p:cNvPr>
          <p:cNvPicPr>
            <a:picLocks noChangeAspect="1"/>
          </p:cNvPicPr>
          <p:nvPr/>
        </p:nvPicPr>
        <p:blipFill>
          <a:blip r:embed="rId4"/>
          <a:stretch>
            <a:fillRect/>
          </a:stretch>
        </p:blipFill>
        <p:spPr>
          <a:xfrm>
            <a:off x="9796167" y="3547420"/>
            <a:ext cx="1845345" cy="2945455"/>
          </a:xfrm>
          <a:prstGeom prst="rect">
            <a:avLst/>
          </a:prstGeom>
        </p:spPr>
      </p:pic>
      <p:sp>
        <p:nvSpPr>
          <p:cNvPr id="13" name="ZoneTexte 12">
            <a:extLst>
              <a:ext uri="{FF2B5EF4-FFF2-40B4-BE49-F238E27FC236}">
                <a16:creationId xmlns:a16="http://schemas.microsoft.com/office/drawing/2014/main" id="{4B1480E5-B791-5989-670F-9B2692F2E2A9}"/>
              </a:ext>
            </a:extLst>
          </p:cNvPr>
          <p:cNvSpPr txBox="1"/>
          <p:nvPr/>
        </p:nvSpPr>
        <p:spPr>
          <a:xfrm>
            <a:off x="0" y="6550223"/>
            <a:ext cx="12192000" cy="307777"/>
          </a:xfrm>
          <a:prstGeom prst="rect">
            <a:avLst/>
          </a:prstGeom>
          <a:noFill/>
        </p:spPr>
        <p:txBody>
          <a:bodyPr wrap="square">
            <a:spAutoFit/>
          </a:bodyPr>
          <a:lstStyle/>
          <a:p>
            <a:r>
              <a:rPr lang="fr-FR" sz="1400" cap="small" dirty="0"/>
              <a:t>Gauchat</a:t>
            </a:r>
            <a:r>
              <a:rPr lang="fr-FR" sz="1400" dirty="0"/>
              <a:t>, L., </a:t>
            </a:r>
            <a:r>
              <a:rPr lang="fr-FR" sz="1400" cap="small" dirty="0" err="1"/>
              <a:t>Jeanjaquet</a:t>
            </a:r>
            <a:r>
              <a:rPr lang="fr-FR" sz="1400" dirty="0"/>
              <a:t>, J. &amp; </a:t>
            </a:r>
            <a:r>
              <a:rPr lang="fr-FR" sz="1400" cap="small" dirty="0" err="1"/>
              <a:t>Tappolet</a:t>
            </a:r>
            <a:r>
              <a:rPr lang="fr-FR" sz="1400" dirty="0"/>
              <a:t>, E. (1925). </a:t>
            </a:r>
            <a:r>
              <a:rPr lang="fr-FR" sz="1400" i="1" dirty="0">
                <a:hlinkClick r:id="rId5"/>
              </a:rPr>
              <a:t>Tableaux phonétiques des patois suisses romands</a:t>
            </a:r>
            <a:r>
              <a:rPr lang="fr-FR" sz="1400" dirty="0"/>
              <a:t>. Neuchâtel : </a:t>
            </a:r>
            <a:r>
              <a:rPr lang="fr-FR" sz="1400" dirty="0" err="1"/>
              <a:t>Attinger</a:t>
            </a:r>
            <a:r>
              <a:rPr lang="fr-FR" sz="1400" dirty="0"/>
              <a:t>.</a:t>
            </a:r>
            <a:endParaRPr lang="fr-CH" sz="1400" dirty="0"/>
          </a:p>
        </p:txBody>
      </p:sp>
    </p:spTree>
    <p:extLst>
      <p:ext uri="{BB962C8B-B14F-4D97-AF65-F5344CB8AC3E}">
        <p14:creationId xmlns:p14="http://schemas.microsoft.com/office/powerpoint/2010/main" val="2071564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3377EE33-31DF-95F0-D6AF-6EBFE25A216F}"/>
              </a:ext>
            </a:extLst>
          </p:cNvPr>
          <p:cNvSpPr>
            <a:spLocks noGrp="1"/>
          </p:cNvSpPr>
          <p:nvPr>
            <p:ph type="title"/>
          </p:nvPr>
        </p:nvSpPr>
        <p:spPr/>
        <p:txBody>
          <a:bodyPr/>
          <a:lstStyle/>
          <a:p>
            <a:r>
              <a:rPr lang="fr-FR" dirty="0"/>
              <a:t>Données, méthodes et défis cartographiques</a:t>
            </a:r>
            <a:endParaRPr lang="fr-CH" dirty="0"/>
          </a:p>
        </p:txBody>
      </p:sp>
      <p:sp>
        <p:nvSpPr>
          <p:cNvPr id="6" name="Espace réservé du texte 5">
            <a:extLst>
              <a:ext uri="{FF2B5EF4-FFF2-40B4-BE49-F238E27FC236}">
                <a16:creationId xmlns:a16="http://schemas.microsoft.com/office/drawing/2014/main" id="{D4B11F8D-1D92-7F67-EE70-B2624280FD2B}"/>
              </a:ext>
            </a:extLst>
          </p:cNvPr>
          <p:cNvSpPr>
            <a:spLocks noGrp="1"/>
          </p:cNvSpPr>
          <p:nvPr>
            <p:ph type="body" idx="1"/>
          </p:nvPr>
        </p:nvSpPr>
        <p:spPr/>
        <p:txBody>
          <a:bodyPr/>
          <a:lstStyle/>
          <a:p>
            <a:endParaRPr lang="fr-CH"/>
          </a:p>
        </p:txBody>
      </p:sp>
    </p:spTree>
    <p:extLst>
      <p:ext uri="{BB962C8B-B14F-4D97-AF65-F5344CB8AC3E}">
        <p14:creationId xmlns:p14="http://schemas.microsoft.com/office/powerpoint/2010/main" val="2298843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a:bodyPr>
          <a:lstStyle/>
          <a:p>
            <a:r>
              <a:rPr lang="fr-FR" dirty="0"/>
              <a:t>Données, méthodes et défis cartographiques</a:t>
            </a:r>
            <a:endParaRPr lang="fr-CH" dirty="0"/>
          </a:p>
        </p:txBody>
      </p:sp>
      <p:sp>
        <p:nvSpPr>
          <p:cNvPr id="9" name="Espace réservé du contenu 2">
            <a:extLst>
              <a:ext uri="{FF2B5EF4-FFF2-40B4-BE49-F238E27FC236}">
                <a16:creationId xmlns:a16="http://schemas.microsoft.com/office/drawing/2014/main" id="{37D7BEE3-8854-9A3A-B637-35E0059D4B57}"/>
              </a:ext>
            </a:extLst>
          </p:cNvPr>
          <p:cNvSpPr>
            <a:spLocks noGrp="1"/>
          </p:cNvSpPr>
          <p:nvPr>
            <p:ph sz="half" idx="1"/>
          </p:nvPr>
        </p:nvSpPr>
        <p:spPr>
          <a:xfrm>
            <a:off x="838200" y="1825624"/>
            <a:ext cx="5181600" cy="4556887"/>
          </a:xfrm>
        </p:spPr>
        <p:txBody>
          <a:bodyPr>
            <a:normAutofit fontScale="85000" lnSpcReduction="20000"/>
          </a:bodyPr>
          <a:lstStyle/>
          <a:p>
            <a:pPr lvl="4"/>
            <a:endParaRPr lang="fr-FR" dirty="0"/>
          </a:p>
          <a:p>
            <a:r>
              <a:rPr lang="fr-CH" dirty="0"/>
              <a:t>Les rapports annuels indiquent que 57 cartes ont été (en partie) réalisées entre 1899 et 1908. Elles sont stockées au GPSR </a:t>
            </a:r>
          </a:p>
          <a:p>
            <a:r>
              <a:rPr lang="fr-CH" dirty="0">
                <a:solidFill>
                  <a:schemeClr val="bg1"/>
                </a:solidFill>
              </a:rPr>
              <a:t>Chacune des cartes illustre le traitement de phénomènes phonétiques intéressants pour l’étude de l’évolution du latin au </a:t>
            </a:r>
            <a:r>
              <a:rPr lang="fr-CH" dirty="0" err="1">
                <a:solidFill>
                  <a:schemeClr val="bg1"/>
                </a:solidFill>
              </a:rPr>
              <a:t>galloroman</a:t>
            </a:r>
            <a:endParaRPr lang="fr-CH" dirty="0">
              <a:solidFill>
                <a:schemeClr val="bg1"/>
              </a:solidFill>
            </a:endParaRPr>
          </a:p>
          <a:p>
            <a:r>
              <a:rPr lang="fr-CH" dirty="0">
                <a:solidFill>
                  <a:schemeClr val="bg1"/>
                </a:solidFill>
              </a:rPr>
              <a:t>Elles sont composées de deux parties (a et b), coloriées et annotées à la main. Il existe également un spécimen de carte, inédit.</a:t>
            </a:r>
          </a:p>
        </p:txBody>
      </p:sp>
      <p:pic>
        <p:nvPicPr>
          <p:cNvPr id="7" name="Image 6">
            <a:extLst>
              <a:ext uri="{FF2B5EF4-FFF2-40B4-BE49-F238E27FC236}">
                <a16:creationId xmlns:a16="http://schemas.microsoft.com/office/drawing/2014/main" id="{E9DAFD47-FD86-A904-4C7D-9198D287F6E7}"/>
              </a:ext>
            </a:extLst>
          </p:cNvPr>
          <p:cNvPicPr>
            <a:picLocks noChangeAspect="1"/>
          </p:cNvPicPr>
          <p:nvPr/>
        </p:nvPicPr>
        <p:blipFill>
          <a:blip r:embed="rId2"/>
          <a:stretch>
            <a:fillRect/>
          </a:stretch>
        </p:blipFill>
        <p:spPr>
          <a:xfrm>
            <a:off x="7107223" y="1863724"/>
            <a:ext cx="3971954" cy="4057680"/>
          </a:xfrm>
          <a:prstGeom prst="rect">
            <a:avLst/>
          </a:prstGeom>
        </p:spPr>
      </p:pic>
      <p:sp>
        <p:nvSpPr>
          <p:cNvPr id="8" name="ZoneTexte 7">
            <a:extLst>
              <a:ext uri="{FF2B5EF4-FFF2-40B4-BE49-F238E27FC236}">
                <a16:creationId xmlns:a16="http://schemas.microsoft.com/office/drawing/2014/main" id="{084AC659-9487-F43A-B940-A0106B57AF22}"/>
              </a:ext>
            </a:extLst>
          </p:cNvPr>
          <p:cNvSpPr txBox="1"/>
          <p:nvPr/>
        </p:nvSpPr>
        <p:spPr>
          <a:xfrm>
            <a:off x="0" y="6553531"/>
            <a:ext cx="12192000" cy="307777"/>
          </a:xfrm>
          <a:prstGeom prst="rect">
            <a:avLst/>
          </a:prstGeom>
          <a:noFill/>
        </p:spPr>
        <p:txBody>
          <a:bodyPr wrap="square">
            <a:spAutoFit/>
          </a:bodyPr>
          <a:lstStyle/>
          <a:p>
            <a:r>
              <a:rPr lang="fr-FR" sz="1400" cap="small" dirty="0"/>
              <a:t>Rapports annuels du GPSR, 1904, Neuchâtel : imprimerie Paul </a:t>
            </a:r>
            <a:r>
              <a:rPr lang="fr-FR" sz="1400" cap="small" dirty="0" err="1"/>
              <a:t>Attinger</a:t>
            </a:r>
            <a:r>
              <a:rPr lang="fr-FR" sz="1400" cap="small" dirty="0"/>
              <a:t>, p. 1</a:t>
            </a:r>
            <a:endParaRPr lang="fr-BE" sz="1400" dirty="0"/>
          </a:p>
        </p:txBody>
      </p:sp>
    </p:spTree>
    <p:extLst>
      <p:ext uri="{BB962C8B-B14F-4D97-AF65-F5344CB8AC3E}">
        <p14:creationId xmlns:p14="http://schemas.microsoft.com/office/powerpoint/2010/main" val="797069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a:bodyPr>
          <a:lstStyle/>
          <a:p>
            <a:r>
              <a:rPr lang="fr-FR" dirty="0"/>
              <a:t>Données, méthodes et défis cartographiques</a:t>
            </a:r>
            <a:endParaRPr lang="fr-CH" dirty="0"/>
          </a:p>
        </p:txBody>
      </p:sp>
      <p:pic>
        <p:nvPicPr>
          <p:cNvPr id="6" name="Espace réservé du contenu 9">
            <a:extLst>
              <a:ext uri="{FF2B5EF4-FFF2-40B4-BE49-F238E27FC236}">
                <a16:creationId xmlns:a16="http://schemas.microsoft.com/office/drawing/2014/main" id="{0315B0D0-66EF-2F51-CB2D-5A92AFAEF76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5131920" y="2494639"/>
            <a:ext cx="4588855" cy="2908536"/>
          </a:xfrm>
          <a:prstGeom prst="rect">
            <a:avLst/>
          </a:prstGeom>
        </p:spPr>
      </p:pic>
      <p:sp>
        <p:nvSpPr>
          <p:cNvPr id="9" name="Espace réservé du contenu 2">
            <a:extLst>
              <a:ext uri="{FF2B5EF4-FFF2-40B4-BE49-F238E27FC236}">
                <a16:creationId xmlns:a16="http://schemas.microsoft.com/office/drawing/2014/main" id="{37D7BEE3-8854-9A3A-B637-35E0059D4B57}"/>
              </a:ext>
            </a:extLst>
          </p:cNvPr>
          <p:cNvSpPr>
            <a:spLocks noGrp="1"/>
          </p:cNvSpPr>
          <p:nvPr>
            <p:ph sz="half" idx="1"/>
          </p:nvPr>
        </p:nvSpPr>
        <p:spPr>
          <a:xfrm>
            <a:off x="838200" y="1825624"/>
            <a:ext cx="5181600" cy="4556887"/>
          </a:xfrm>
        </p:spPr>
        <p:txBody>
          <a:bodyPr>
            <a:normAutofit fontScale="85000" lnSpcReduction="20000"/>
          </a:bodyPr>
          <a:lstStyle/>
          <a:p>
            <a:pPr lvl="4"/>
            <a:endParaRPr lang="fr-FR" dirty="0"/>
          </a:p>
          <a:p>
            <a:r>
              <a:rPr lang="fr-CH" dirty="0">
                <a:solidFill>
                  <a:schemeClr val="bg1">
                    <a:lumMod val="65000"/>
                  </a:schemeClr>
                </a:solidFill>
              </a:rPr>
              <a:t>Les rapports annuels indiquent que 57 cartes ont été (en partie) réalisées entre 1899 et 1908. Elles sont stockées au GPSR </a:t>
            </a:r>
          </a:p>
          <a:p>
            <a:r>
              <a:rPr lang="fr-CH" dirty="0"/>
              <a:t>Chacune des cartes illustre le traitement de phénomènes phonétiques intéressants pour l’étude de l’évolution du latin au </a:t>
            </a:r>
            <a:r>
              <a:rPr lang="fr-CH" dirty="0" err="1"/>
              <a:t>galloroman</a:t>
            </a:r>
            <a:endParaRPr lang="fr-CH" dirty="0"/>
          </a:p>
          <a:p>
            <a:r>
              <a:rPr lang="fr-CH" dirty="0">
                <a:solidFill>
                  <a:schemeClr val="bg1"/>
                </a:solidFill>
              </a:rPr>
              <a:t>Elles sont composées de deux parties (a et b), coloriées et annotées à la main. Il existe également un spécimen de carte, inédit.</a:t>
            </a:r>
          </a:p>
        </p:txBody>
      </p:sp>
      <p:graphicFrame>
        <p:nvGraphicFramePr>
          <p:cNvPr id="5" name="Tableau 4">
            <a:extLst>
              <a:ext uri="{FF2B5EF4-FFF2-40B4-BE49-F238E27FC236}">
                <a16:creationId xmlns:a16="http://schemas.microsoft.com/office/drawing/2014/main" id="{1C4A7525-5078-CB31-BC72-A3FFC8F79239}"/>
              </a:ext>
            </a:extLst>
          </p:cNvPr>
          <p:cNvGraphicFramePr>
            <a:graphicFrameLocks noGrp="1"/>
          </p:cNvGraphicFramePr>
          <p:nvPr>
            <p:extLst>
              <p:ext uri="{D42A27DB-BD31-4B8C-83A1-F6EECF244321}">
                <p14:modId xmlns:p14="http://schemas.microsoft.com/office/powerpoint/2010/main" val="592721924"/>
              </p:ext>
            </p:extLst>
          </p:nvPr>
        </p:nvGraphicFramePr>
        <p:xfrm>
          <a:off x="9207500" y="1654479"/>
          <a:ext cx="2844800" cy="1266825"/>
        </p:xfrm>
        <a:graphic>
          <a:graphicData uri="http://schemas.openxmlformats.org/drawingml/2006/table">
            <a:tbl>
              <a:tblPr>
                <a:tableStyleId>{5C22544A-7EE6-4342-B048-85BDC9FD1C3A}</a:tableStyleId>
              </a:tblPr>
              <a:tblGrid>
                <a:gridCol w="762000">
                  <a:extLst>
                    <a:ext uri="{9D8B030D-6E8A-4147-A177-3AD203B41FA5}">
                      <a16:colId xmlns:a16="http://schemas.microsoft.com/office/drawing/2014/main" val="4112581614"/>
                    </a:ext>
                  </a:extLst>
                </a:gridCol>
                <a:gridCol w="1320800">
                  <a:extLst>
                    <a:ext uri="{9D8B030D-6E8A-4147-A177-3AD203B41FA5}">
                      <a16:colId xmlns:a16="http://schemas.microsoft.com/office/drawing/2014/main" val="3919271681"/>
                    </a:ext>
                  </a:extLst>
                </a:gridCol>
                <a:gridCol w="762000">
                  <a:extLst>
                    <a:ext uri="{9D8B030D-6E8A-4147-A177-3AD203B41FA5}">
                      <a16:colId xmlns:a16="http://schemas.microsoft.com/office/drawing/2014/main" val="3006887578"/>
                    </a:ext>
                  </a:extLst>
                </a:gridCol>
              </a:tblGrid>
              <a:tr h="180975">
                <a:tc>
                  <a:txBody>
                    <a:bodyPr/>
                    <a:lstStyle/>
                    <a:p>
                      <a:pPr algn="l" fontAlgn="b"/>
                      <a:r>
                        <a:rPr lang="fr-CH" sz="1100" b="1" u="none" strike="noStrike" dirty="0">
                          <a:effectLst/>
                        </a:rPr>
                        <a:t>carte</a:t>
                      </a:r>
                      <a:endParaRPr lang="fr-CH" sz="1100" b="1" i="0" u="none" strike="noStrike" dirty="0">
                        <a:solidFill>
                          <a:srgbClr val="000000"/>
                        </a:solidFill>
                        <a:effectLst/>
                        <a:latin typeface="Calibri" panose="020F0502020204030204" pitchFamily="34" charset="0"/>
                      </a:endParaRPr>
                    </a:p>
                  </a:txBody>
                  <a:tcPr marL="4763" marR="4763" marT="4763" marB="0" anchor="b"/>
                </a:tc>
                <a:tc>
                  <a:txBody>
                    <a:bodyPr/>
                    <a:lstStyle/>
                    <a:p>
                      <a:pPr algn="l" fontAlgn="b"/>
                      <a:r>
                        <a:rPr lang="fr-CH" sz="1100" b="1" u="none" strike="noStrike" dirty="0">
                          <a:effectLst/>
                        </a:rPr>
                        <a:t>phénomène</a:t>
                      </a:r>
                      <a:endParaRPr lang="fr-CH" sz="1100" b="1" i="0" u="none" strike="noStrike" dirty="0">
                        <a:solidFill>
                          <a:srgbClr val="000000"/>
                        </a:solidFill>
                        <a:effectLst/>
                        <a:latin typeface="Calibri" panose="020F0502020204030204" pitchFamily="34" charset="0"/>
                      </a:endParaRPr>
                    </a:p>
                  </a:txBody>
                  <a:tcPr marL="4763" marR="4763" marT="4763" marB="0" anchor="b"/>
                </a:tc>
                <a:tc>
                  <a:txBody>
                    <a:bodyPr/>
                    <a:lstStyle/>
                    <a:p>
                      <a:pPr algn="l" fontAlgn="b"/>
                      <a:r>
                        <a:rPr lang="fr-CH" sz="1100" b="1" u="none" strike="noStrike" dirty="0">
                          <a:effectLst/>
                        </a:rPr>
                        <a:t>mot type</a:t>
                      </a:r>
                      <a:endParaRPr lang="fr-CH" sz="1100" b="1" i="0" u="none" strike="noStrike" dirty="0">
                        <a:solidFill>
                          <a:srgbClr val="00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401925710"/>
                  </a:ext>
                </a:extLst>
              </a:tr>
              <a:tr h="180975">
                <a:tc>
                  <a:txBody>
                    <a:bodyPr/>
                    <a:lstStyle/>
                    <a:p>
                      <a:pPr algn="l" fontAlgn="b"/>
                      <a:r>
                        <a:rPr lang="fr-CH" sz="1100" u="none" strike="noStrike" dirty="0" err="1">
                          <a:effectLst/>
                        </a:rPr>
                        <a:t>I.ab</a:t>
                      </a:r>
                      <a:r>
                        <a:rPr lang="fr-CH" sz="1100" u="none" strike="noStrike" dirty="0">
                          <a:effectLst/>
                        </a:rPr>
                        <a:t> </a:t>
                      </a:r>
                      <a:endParaRPr lang="fr-CH" sz="1100" b="0" i="0" u="none" strike="noStrike" dirty="0">
                        <a:solidFill>
                          <a:srgbClr val="000000"/>
                        </a:solidFill>
                        <a:effectLst/>
                        <a:latin typeface="Calibri" panose="020F0502020204030204" pitchFamily="34" charset="0"/>
                      </a:endParaRPr>
                    </a:p>
                  </a:txBody>
                  <a:tcPr marL="4763" marR="4763" marT="4763" marB="0" anchor="b"/>
                </a:tc>
                <a:tc>
                  <a:txBody>
                    <a:bodyPr/>
                    <a:lstStyle/>
                    <a:p>
                      <a:pPr algn="l" fontAlgn="b"/>
                      <a:r>
                        <a:rPr lang="fr-CH" sz="1100" u="none" strike="noStrike">
                          <a:effectLst/>
                        </a:rPr>
                        <a:t>a tonique libre</a:t>
                      </a:r>
                      <a:endParaRPr lang="fr-CH" sz="1100" b="0" i="0" u="none" strike="noStrike">
                        <a:solidFill>
                          <a:srgbClr val="000000"/>
                        </a:solidFill>
                        <a:effectLst/>
                        <a:latin typeface="Calibri" panose="020F0502020204030204" pitchFamily="34" charset="0"/>
                      </a:endParaRPr>
                    </a:p>
                  </a:txBody>
                  <a:tcPr marL="4763" marR="4763" marT="4763" marB="0" anchor="b"/>
                </a:tc>
                <a:tc>
                  <a:txBody>
                    <a:bodyPr/>
                    <a:lstStyle/>
                    <a:p>
                      <a:pPr algn="l" fontAlgn="b"/>
                      <a:r>
                        <a:rPr lang="fr-CH" sz="1100" i="1" u="none" strike="noStrike" dirty="0" err="1">
                          <a:effectLst/>
                        </a:rPr>
                        <a:t>nasu</a:t>
                      </a:r>
                      <a:endParaRPr lang="fr-CH" sz="1100" b="0" i="1" u="none" strike="noStrike" dirty="0">
                        <a:solidFill>
                          <a:srgbClr val="00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4011938074"/>
                  </a:ext>
                </a:extLst>
              </a:tr>
              <a:tr h="180975">
                <a:tc>
                  <a:txBody>
                    <a:bodyPr/>
                    <a:lstStyle/>
                    <a:p>
                      <a:pPr algn="l" fontAlgn="b"/>
                      <a:r>
                        <a:rPr lang="fr-CH" sz="1100" u="none" strike="noStrike" dirty="0" err="1">
                          <a:effectLst/>
                        </a:rPr>
                        <a:t>II.ab</a:t>
                      </a:r>
                      <a:endParaRPr lang="fr-CH" sz="1100" b="0" i="0" u="none" strike="noStrike" dirty="0">
                        <a:solidFill>
                          <a:srgbClr val="000000"/>
                        </a:solidFill>
                        <a:effectLst/>
                        <a:latin typeface="Calibri" panose="020F0502020204030204" pitchFamily="34" charset="0"/>
                      </a:endParaRPr>
                    </a:p>
                  </a:txBody>
                  <a:tcPr marL="4763" marR="4763" marT="4763" marB="0" anchor="b"/>
                </a:tc>
                <a:tc>
                  <a:txBody>
                    <a:bodyPr/>
                    <a:lstStyle/>
                    <a:p>
                      <a:pPr algn="l" fontAlgn="b"/>
                      <a:r>
                        <a:rPr lang="fr-CH" sz="1100" u="none" strike="noStrike">
                          <a:effectLst/>
                        </a:rPr>
                        <a:t>a tonique entravé</a:t>
                      </a:r>
                      <a:endParaRPr lang="fr-CH" sz="1100" b="0" i="0" u="none" strike="noStrike">
                        <a:solidFill>
                          <a:srgbClr val="000000"/>
                        </a:solidFill>
                        <a:effectLst/>
                        <a:latin typeface="Calibri" panose="020F0502020204030204" pitchFamily="34" charset="0"/>
                      </a:endParaRPr>
                    </a:p>
                  </a:txBody>
                  <a:tcPr marL="4763" marR="4763" marT="4763" marB="0" anchor="b"/>
                </a:tc>
                <a:tc>
                  <a:txBody>
                    <a:bodyPr/>
                    <a:lstStyle/>
                    <a:p>
                      <a:pPr algn="l" fontAlgn="b"/>
                      <a:r>
                        <a:rPr lang="fr-CH" sz="1100" i="1" u="none" strike="noStrike" dirty="0" err="1">
                          <a:effectLst/>
                        </a:rPr>
                        <a:t>as’nu</a:t>
                      </a:r>
                      <a:endParaRPr lang="fr-CH" sz="1100" b="0" i="1" u="none" strike="noStrike" dirty="0">
                        <a:solidFill>
                          <a:srgbClr val="00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3396090804"/>
                  </a:ext>
                </a:extLst>
              </a:tr>
              <a:tr h="180975">
                <a:tc>
                  <a:txBody>
                    <a:bodyPr/>
                    <a:lstStyle/>
                    <a:p>
                      <a:pPr algn="l" fontAlgn="b"/>
                      <a:r>
                        <a:rPr lang="fr-CH" sz="1100" u="none" strike="noStrike" dirty="0" err="1">
                          <a:effectLst/>
                        </a:rPr>
                        <a:t>III.ab</a:t>
                      </a:r>
                      <a:endParaRPr lang="fr-CH" sz="1100" b="0" i="0" u="none" strike="noStrike" dirty="0">
                        <a:solidFill>
                          <a:srgbClr val="000000"/>
                        </a:solidFill>
                        <a:effectLst/>
                        <a:latin typeface="Calibri" panose="020F0502020204030204" pitchFamily="34" charset="0"/>
                      </a:endParaRPr>
                    </a:p>
                  </a:txBody>
                  <a:tcPr marL="4763" marR="4763" marT="4763" marB="0" anchor="b"/>
                </a:tc>
                <a:tc>
                  <a:txBody>
                    <a:bodyPr/>
                    <a:lstStyle/>
                    <a:p>
                      <a:pPr algn="l" fontAlgn="b"/>
                      <a:r>
                        <a:rPr lang="fr-CH" sz="1100" u="none" strike="noStrike">
                          <a:effectLst/>
                        </a:rPr>
                        <a:t>-ariu</a:t>
                      </a:r>
                      <a:endParaRPr lang="fr-CH" sz="1100" b="0" i="0" u="none" strike="noStrike">
                        <a:solidFill>
                          <a:srgbClr val="000000"/>
                        </a:solidFill>
                        <a:effectLst/>
                        <a:latin typeface="Calibri" panose="020F0502020204030204" pitchFamily="34" charset="0"/>
                      </a:endParaRPr>
                    </a:p>
                  </a:txBody>
                  <a:tcPr marL="4763" marR="4763" marT="4763" marB="0" anchor="b"/>
                </a:tc>
                <a:tc>
                  <a:txBody>
                    <a:bodyPr/>
                    <a:lstStyle/>
                    <a:p>
                      <a:pPr algn="l" fontAlgn="b"/>
                      <a:r>
                        <a:rPr lang="fr-CH" sz="1100" i="1" u="none" strike="noStrike" dirty="0" err="1">
                          <a:effectLst/>
                        </a:rPr>
                        <a:t>operariu</a:t>
                      </a:r>
                      <a:endParaRPr lang="fr-CH" sz="1100" b="0" i="1" u="none" strike="noStrike" dirty="0">
                        <a:solidFill>
                          <a:srgbClr val="00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3357719865"/>
                  </a:ext>
                </a:extLst>
              </a:tr>
              <a:tr h="180975">
                <a:tc>
                  <a:txBody>
                    <a:bodyPr/>
                    <a:lstStyle/>
                    <a:p>
                      <a:pPr algn="l" fontAlgn="b"/>
                      <a:endParaRPr lang="fr-CH" sz="1100" b="0" i="0" u="none" strike="noStrike" dirty="0">
                        <a:solidFill>
                          <a:srgbClr val="000000"/>
                        </a:solidFill>
                        <a:effectLst/>
                        <a:latin typeface="Calibri" panose="020F0502020204030204" pitchFamily="34" charset="0"/>
                      </a:endParaRPr>
                    </a:p>
                  </a:txBody>
                  <a:tcPr marL="4763" marR="4763" marT="4763" marB="0" anchor="b"/>
                </a:tc>
                <a:tc>
                  <a:txBody>
                    <a:bodyPr/>
                    <a:lstStyle/>
                    <a:p>
                      <a:pPr algn="l" fontAlgn="b"/>
                      <a:r>
                        <a:rPr lang="fr-CH" sz="1100" u="none" strike="noStrike">
                          <a:effectLst/>
                        </a:rPr>
                        <a:t>-aria</a:t>
                      </a:r>
                      <a:endParaRPr lang="fr-CH" sz="1100" b="0" i="0" u="none" strike="noStrike">
                        <a:solidFill>
                          <a:srgbClr val="000000"/>
                        </a:solidFill>
                        <a:effectLst/>
                        <a:latin typeface="Calibri" panose="020F0502020204030204" pitchFamily="34" charset="0"/>
                      </a:endParaRPr>
                    </a:p>
                  </a:txBody>
                  <a:tcPr marL="4763" marR="4763" marT="4763" marB="0" anchor="b"/>
                </a:tc>
                <a:tc>
                  <a:txBody>
                    <a:bodyPr/>
                    <a:lstStyle/>
                    <a:p>
                      <a:pPr algn="l" fontAlgn="b"/>
                      <a:r>
                        <a:rPr lang="fr-CH" sz="1100" i="1" u="none" strike="noStrike" dirty="0" err="1">
                          <a:effectLst/>
                        </a:rPr>
                        <a:t>fumaria</a:t>
                      </a:r>
                      <a:endParaRPr lang="fr-CH" sz="1100" b="0" i="1" u="none" strike="noStrike" dirty="0">
                        <a:solidFill>
                          <a:srgbClr val="00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1860597979"/>
                  </a:ext>
                </a:extLst>
              </a:tr>
              <a:tr h="180975">
                <a:tc>
                  <a:txBody>
                    <a:bodyPr/>
                    <a:lstStyle/>
                    <a:p>
                      <a:pPr algn="l" fontAlgn="b"/>
                      <a:r>
                        <a:rPr lang="fr-CH" sz="1100" u="none" strike="noStrike" dirty="0" err="1">
                          <a:effectLst/>
                        </a:rPr>
                        <a:t>IV.ab</a:t>
                      </a:r>
                      <a:endParaRPr lang="fr-CH" sz="1100" b="0" i="0" u="none" strike="noStrike" dirty="0">
                        <a:solidFill>
                          <a:srgbClr val="000000"/>
                        </a:solidFill>
                        <a:effectLst/>
                        <a:latin typeface="Calibri" panose="020F0502020204030204" pitchFamily="34" charset="0"/>
                      </a:endParaRPr>
                    </a:p>
                  </a:txBody>
                  <a:tcPr marL="4763" marR="4763" marT="4763" marB="0" anchor="b"/>
                </a:tc>
                <a:tc>
                  <a:txBody>
                    <a:bodyPr/>
                    <a:lstStyle/>
                    <a:p>
                      <a:pPr algn="l" fontAlgn="b"/>
                      <a:r>
                        <a:rPr lang="fr-CH" sz="1100" u="none" strike="noStrike">
                          <a:effectLst/>
                        </a:rPr>
                        <a:t>pal. + -ariu</a:t>
                      </a:r>
                      <a:endParaRPr lang="fr-CH" sz="1100" b="0" i="0" u="none" strike="noStrike">
                        <a:solidFill>
                          <a:srgbClr val="000000"/>
                        </a:solidFill>
                        <a:effectLst/>
                        <a:latin typeface="Calibri" panose="020F0502020204030204" pitchFamily="34" charset="0"/>
                      </a:endParaRPr>
                    </a:p>
                  </a:txBody>
                  <a:tcPr marL="4763" marR="4763" marT="4763" marB="0" anchor="b"/>
                </a:tc>
                <a:tc>
                  <a:txBody>
                    <a:bodyPr/>
                    <a:lstStyle/>
                    <a:p>
                      <a:pPr algn="l" fontAlgn="b"/>
                      <a:r>
                        <a:rPr lang="fr-CH" sz="1100" i="1" u="none" strike="noStrike" dirty="0" err="1">
                          <a:effectLst/>
                        </a:rPr>
                        <a:t>falcariu</a:t>
                      </a:r>
                      <a:endParaRPr lang="fr-CH" sz="1100" b="0" i="1" u="none" strike="noStrike" dirty="0">
                        <a:solidFill>
                          <a:srgbClr val="00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771558267"/>
                  </a:ext>
                </a:extLst>
              </a:tr>
              <a:tr h="180975">
                <a:tc>
                  <a:txBody>
                    <a:bodyPr/>
                    <a:lstStyle/>
                    <a:p>
                      <a:pPr algn="l" fontAlgn="b"/>
                      <a:endParaRPr lang="fr-CH" sz="1100" b="0" i="0" u="none" strike="noStrike" dirty="0">
                        <a:solidFill>
                          <a:srgbClr val="000000"/>
                        </a:solidFill>
                        <a:effectLst/>
                        <a:latin typeface="Calibri" panose="020F0502020204030204" pitchFamily="34" charset="0"/>
                      </a:endParaRPr>
                    </a:p>
                  </a:txBody>
                  <a:tcPr marL="4763" marR="4763" marT="4763" marB="0" anchor="b"/>
                </a:tc>
                <a:tc>
                  <a:txBody>
                    <a:bodyPr/>
                    <a:lstStyle/>
                    <a:p>
                      <a:pPr algn="l" fontAlgn="b"/>
                      <a:r>
                        <a:rPr lang="fr-CH" sz="1100" u="none" strike="noStrike">
                          <a:effectLst/>
                        </a:rPr>
                        <a:t>pal. + -aria</a:t>
                      </a:r>
                      <a:endParaRPr lang="fr-CH" sz="1100" b="0" i="0" u="none" strike="noStrike">
                        <a:solidFill>
                          <a:srgbClr val="000000"/>
                        </a:solidFill>
                        <a:effectLst/>
                        <a:latin typeface="Calibri" panose="020F0502020204030204" pitchFamily="34" charset="0"/>
                      </a:endParaRPr>
                    </a:p>
                  </a:txBody>
                  <a:tcPr marL="4763" marR="4763" marT="4763" marB="0" anchor="b"/>
                </a:tc>
                <a:tc>
                  <a:txBody>
                    <a:bodyPr/>
                    <a:lstStyle/>
                    <a:p>
                      <a:pPr algn="l" fontAlgn="b"/>
                      <a:r>
                        <a:rPr lang="fr-CH" sz="1100" i="1" u="none" strike="noStrike" dirty="0" err="1">
                          <a:effectLst/>
                        </a:rPr>
                        <a:t>precaria</a:t>
                      </a:r>
                      <a:endParaRPr lang="fr-CH" sz="1100" b="0" i="1" u="none" strike="noStrike" dirty="0">
                        <a:solidFill>
                          <a:srgbClr val="00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183201150"/>
                  </a:ext>
                </a:extLst>
              </a:tr>
            </a:tbl>
          </a:graphicData>
        </a:graphic>
      </p:graphicFrame>
      <p:sp>
        <p:nvSpPr>
          <p:cNvPr id="7" name="Rectangle 6">
            <a:extLst>
              <a:ext uri="{FF2B5EF4-FFF2-40B4-BE49-F238E27FC236}">
                <a16:creationId xmlns:a16="http://schemas.microsoft.com/office/drawing/2014/main" id="{0E34FCE6-F556-9F03-529C-6FD2517EC614}"/>
              </a:ext>
            </a:extLst>
          </p:cNvPr>
          <p:cNvSpPr/>
          <p:nvPr/>
        </p:nvSpPr>
        <p:spPr>
          <a:xfrm>
            <a:off x="6096000" y="2176272"/>
            <a:ext cx="1466088" cy="65836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H"/>
          </a:p>
        </p:txBody>
      </p:sp>
      <p:cxnSp>
        <p:nvCxnSpPr>
          <p:cNvPr id="10" name="Connecteur droit avec flèche 9">
            <a:extLst>
              <a:ext uri="{FF2B5EF4-FFF2-40B4-BE49-F238E27FC236}">
                <a16:creationId xmlns:a16="http://schemas.microsoft.com/office/drawing/2014/main" id="{A6C8640E-C556-4CBD-68C2-3E5CC5B8CBB9}"/>
              </a:ext>
            </a:extLst>
          </p:cNvPr>
          <p:cNvCxnSpPr/>
          <p:nvPr/>
        </p:nvCxnSpPr>
        <p:spPr>
          <a:xfrm flipV="1">
            <a:off x="6830568" y="1179576"/>
            <a:ext cx="2889504" cy="996696"/>
          </a:xfrm>
          <a:prstGeom prst="straightConnector1">
            <a:avLst/>
          </a:prstGeom>
          <a:ln>
            <a:tailEnd type="none"/>
          </a:ln>
        </p:spPr>
        <p:style>
          <a:lnRef idx="1">
            <a:schemeClr val="dk1"/>
          </a:lnRef>
          <a:fillRef idx="0">
            <a:schemeClr val="dk1"/>
          </a:fillRef>
          <a:effectRef idx="0">
            <a:schemeClr val="dk1"/>
          </a:effectRef>
          <a:fontRef idx="minor">
            <a:schemeClr val="tx1"/>
          </a:fontRef>
        </p:style>
      </p:cxnSp>
      <p:cxnSp>
        <p:nvCxnSpPr>
          <p:cNvPr id="11" name="Connecteur droit avec flèche 10">
            <a:extLst>
              <a:ext uri="{FF2B5EF4-FFF2-40B4-BE49-F238E27FC236}">
                <a16:creationId xmlns:a16="http://schemas.microsoft.com/office/drawing/2014/main" id="{160C1C6A-7A6B-C42C-E4EB-DECC9EA8DC70}"/>
              </a:ext>
            </a:extLst>
          </p:cNvPr>
          <p:cNvCxnSpPr>
            <a:cxnSpLocks/>
          </p:cNvCxnSpPr>
          <p:nvPr/>
        </p:nvCxnSpPr>
        <p:spPr>
          <a:xfrm flipH="1" flipV="1">
            <a:off x="9729961" y="1183656"/>
            <a:ext cx="890795" cy="461679"/>
          </a:xfrm>
          <a:prstGeom prst="straightConnector1">
            <a:avLst/>
          </a:prstGeom>
          <a:ln>
            <a:headEnd type="stealth"/>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926560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a:bodyPr>
          <a:lstStyle/>
          <a:p>
            <a:r>
              <a:rPr lang="fr-FR" dirty="0"/>
              <a:t>Données, méthodes et défis cartographiques</a:t>
            </a:r>
            <a:endParaRPr lang="fr-CH" dirty="0"/>
          </a:p>
        </p:txBody>
      </p:sp>
      <p:pic>
        <p:nvPicPr>
          <p:cNvPr id="27" name="Image 26" descr="Une image contenant carte&#10;&#10;Description générée automatiquement">
            <a:extLst>
              <a:ext uri="{FF2B5EF4-FFF2-40B4-BE49-F238E27FC236}">
                <a16:creationId xmlns:a16="http://schemas.microsoft.com/office/drawing/2014/main" id="{64B7840D-B4E2-18B2-B64C-183FD475539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9091"/>
          <a:stretch/>
        </p:blipFill>
        <p:spPr>
          <a:xfrm>
            <a:off x="8911783" y="1672584"/>
            <a:ext cx="2722895" cy="2403686"/>
          </a:xfrm>
          <a:prstGeom prst="rect">
            <a:avLst/>
          </a:prstGeom>
        </p:spPr>
      </p:pic>
      <p:pic>
        <p:nvPicPr>
          <p:cNvPr id="28" name="Image 27" descr="Une image contenant carte&#10;&#10;Description générée automatiquement">
            <a:extLst>
              <a:ext uri="{FF2B5EF4-FFF2-40B4-BE49-F238E27FC236}">
                <a16:creationId xmlns:a16="http://schemas.microsoft.com/office/drawing/2014/main" id="{7D08ED49-4FBA-EF34-FCB9-7EACA1605B5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11783" y="4076270"/>
            <a:ext cx="2722895" cy="2185169"/>
          </a:xfrm>
          <a:prstGeom prst="rect">
            <a:avLst/>
          </a:prstGeom>
        </p:spPr>
      </p:pic>
      <p:pic>
        <p:nvPicPr>
          <p:cNvPr id="8" name="Espace réservé du contenu 9">
            <a:extLst>
              <a:ext uri="{FF2B5EF4-FFF2-40B4-BE49-F238E27FC236}">
                <a16:creationId xmlns:a16="http://schemas.microsoft.com/office/drawing/2014/main" id="{94F23D8C-624C-904C-8400-3A5F51528714}"/>
              </a:ext>
            </a:extLst>
          </p:cNvPr>
          <p:cNvPicPr>
            <a:picLocks noGrp="1" noChangeAspect="1"/>
          </p:cNvPicPr>
          <p:nvPr>
            <p:ph sz="half" idx="2"/>
          </p:nvPr>
        </p:nvPicPr>
        <p:blipFill>
          <a:blip r:embed="rId4" cstate="print">
            <a:extLst>
              <a:ext uri="{28A0092B-C50C-407E-A947-70E740481C1C}">
                <a14:useLocalDpi xmlns:a14="http://schemas.microsoft.com/office/drawing/2010/main" val="0"/>
              </a:ext>
            </a:extLst>
          </a:blip>
          <a:stretch>
            <a:fillRect/>
          </a:stretch>
        </p:blipFill>
        <p:spPr>
          <a:xfrm rot="16200000">
            <a:off x="5131920" y="2494639"/>
            <a:ext cx="4588855" cy="2908536"/>
          </a:xfrm>
        </p:spPr>
      </p:pic>
      <p:sp>
        <p:nvSpPr>
          <p:cNvPr id="9" name="Rectangle 8">
            <a:extLst>
              <a:ext uri="{FF2B5EF4-FFF2-40B4-BE49-F238E27FC236}">
                <a16:creationId xmlns:a16="http://schemas.microsoft.com/office/drawing/2014/main" id="{681FFF42-CDE7-276E-E206-2149480CAD99}"/>
              </a:ext>
            </a:extLst>
          </p:cNvPr>
          <p:cNvSpPr/>
          <p:nvPr/>
        </p:nvSpPr>
        <p:spPr>
          <a:xfrm>
            <a:off x="5995940" y="1672584"/>
            <a:ext cx="2908537" cy="4588856"/>
          </a:xfrm>
          <a:prstGeom prst="rect">
            <a:avLst/>
          </a:prstGeom>
          <a:solidFill>
            <a:srgbClr val="FFFFFF">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H"/>
          </a:p>
        </p:txBody>
      </p:sp>
      <p:sp>
        <p:nvSpPr>
          <p:cNvPr id="12" name="Espace réservé du contenu 2">
            <a:extLst>
              <a:ext uri="{FF2B5EF4-FFF2-40B4-BE49-F238E27FC236}">
                <a16:creationId xmlns:a16="http://schemas.microsoft.com/office/drawing/2014/main" id="{EFA7A745-C75C-2C6B-506D-EBAB2F25ED84}"/>
              </a:ext>
            </a:extLst>
          </p:cNvPr>
          <p:cNvSpPr>
            <a:spLocks noGrp="1"/>
          </p:cNvSpPr>
          <p:nvPr>
            <p:ph sz="half" idx="1"/>
          </p:nvPr>
        </p:nvSpPr>
        <p:spPr>
          <a:xfrm>
            <a:off x="838200" y="1825624"/>
            <a:ext cx="5181600" cy="4556887"/>
          </a:xfrm>
        </p:spPr>
        <p:txBody>
          <a:bodyPr>
            <a:normAutofit fontScale="85000" lnSpcReduction="20000"/>
          </a:bodyPr>
          <a:lstStyle/>
          <a:p>
            <a:pPr lvl="4"/>
            <a:endParaRPr lang="fr-FR" dirty="0"/>
          </a:p>
          <a:p>
            <a:r>
              <a:rPr lang="fr-CH" dirty="0">
                <a:solidFill>
                  <a:schemeClr val="bg1">
                    <a:lumMod val="65000"/>
                  </a:schemeClr>
                </a:solidFill>
              </a:rPr>
              <a:t>Les rapports annuels indiquent que 57 cartes ont été (en partie) réalisées entre 1899 et 1908. Elles sont stockées au GPSR</a:t>
            </a:r>
          </a:p>
          <a:p>
            <a:r>
              <a:rPr lang="fr-CH" dirty="0">
                <a:solidFill>
                  <a:schemeClr val="bg1">
                    <a:lumMod val="65000"/>
                  </a:schemeClr>
                </a:solidFill>
              </a:rPr>
              <a:t>Chacune des cartes illustre le traitement de phénomènes phonétiques intéressants pour l’étude de l’évolution du latin au </a:t>
            </a:r>
            <a:r>
              <a:rPr lang="fr-CH" dirty="0" err="1">
                <a:solidFill>
                  <a:schemeClr val="bg1">
                    <a:lumMod val="65000"/>
                  </a:schemeClr>
                </a:solidFill>
              </a:rPr>
              <a:t>galloroman</a:t>
            </a:r>
            <a:endParaRPr lang="fr-CH" dirty="0">
              <a:solidFill>
                <a:schemeClr val="bg1">
                  <a:lumMod val="65000"/>
                </a:schemeClr>
              </a:solidFill>
            </a:endParaRPr>
          </a:p>
          <a:p>
            <a:r>
              <a:rPr lang="fr-CH" dirty="0"/>
              <a:t>Elles sont composées de deux parties (a et b), coloriées et annotées à la main </a:t>
            </a:r>
            <a:r>
              <a:rPr lang="fr-CH" dirty="0">
                <a:solidFill>
                  <a:schemeClr val="bg1"/>
                </a:solidFill>
              </a:rPr>
              <a:t>Il existe également un spécimen de carte, inédit.</a:t>
            </a:r>
          </a:p>
        </p:txBody>
      </p:sp>
    </p:spTree>
    <p:extLst>
      <p:ext uri="{BB962C8B-B14F-4D97-AF65-F5344CB8AC3E}">
        <p14:creationId xmlns:p14="http://schemas.microsoft.com/office/powerpoint/2010/main" val="3328572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D6C66392-59C8-0D05-3C05-5277DC363FE2}"/>
              </a:ext>
            </a:extLst>
          </p:cNvPr>
          <p:cNvSpPr>
            <a:spLocks noGrp="1"/>
          </p:cNvSpPr>
          <p:nvPr>
            <p:ph sz="half" idx="1"/>
          </p:nvPr>
        </p:nvSpPr>
        <p:spPr>
          <a:xfrm>
            <a:off x="838200" y="1825624"/>
            <a:ext cx="5181600" cy="4556887"/>
          </a:xfrm>
        </p:spPr>
        <p:txBody>
          <a:bodyPr>
            <a:normAutofit fontScale="85000" lnSpcReduction="20000"/>
          </a:bodyPr>
          <a:lstStyle/>
          <a:p>
            <a:pPr lvl="4"/>
            <a:endParaRPr lang="fr-FR" dirty="0"/>
          </a:p>
          <a:p>
            <a:r>
              <a:rPr lang="fr-CH" dirty="0">
                <a:solidFill>
                  <a:schemeClr val="bg1">
                    <a:lumMod val="65000"/>
                  </a:schemeClr>
                </a:solidFill>
              </a:rPr>
              <a:t>Les rapports annuels indiquent que 57 cartes ont été (en partie) réalisées entre 1899 et 1908. Elles sont stockées au GPSR </a:t>
            </a:r>
          </a:p>
          <a:p>
            <a:r>
              <a:rPr lang="fr-CH" dirty="0">
                <a:solidFill>
                  <a:schemeClr val="bg1">
                    <a:lumMod val="65000"/>
                  </a:schemeClr>
                </a:solidFill>
              </a:rPr>
              <a:t>Chacune des cartes illustre le traitement de phénomènes phonétiques intéressants pour l’étude de l’évolution du latin au </a:t>
            </a:r>
            <a:r>
              <a:rPr lang="fr-CH" dirty="0" err="1">
                <a:solidFill>
                  <a:schemeClr val="bg1">
                    <a:lumMod val="65000"/>
                  </a:schemeClr>
                </a:solidFill>
              </a:rPr>
              <a:t>galloroman</a:t>
            </a:r>
            <a:endParaRPr lang="fr-CH" dirty="0">
              <a:solidFill>
                <a:schemeClr val="bg1">
                  <a:lumMod val="65000"/>
                </a:schemeClr>
              </a:solidFill>
            </a:endParaRPr>
          </a:p>
          <a:p>
            <a:r>
              <a:rPr lang="fr-CH" dirty="0">
                <a:solidFill>
                  <a:schemeClr val="bg1">
                    <a:lumMod val="65000"/>
                  </a:schemeClr>
                </a:solidFill>
              </a:rPr>
              <a:t>Elles sont composées de deux parties (a et b), coloriées et annotées à la main. </a:t>
            </a:r>
            <a:r>
              <a:rPr lang="fr-CH" dirty="0"/>
              <a:t>Il existe également un spécimen de carte, inédit</a:t>
            </a:r>
          </a:p>
        </p:txBody>
      </p:sp>
      <p:pic>
        <p:nvPicPr>
          <p:cNvPr id="26" name="Espace réservé du contenu 9">
            <a:extLst>
              <a:ext uri="{FF2B5EF4-FFF2-40B4-BE49-F238E27FC236}">
                <a16:creationId xmlns:a16="http://schemas.microsoft.com/office/drawing/2014/main" id="{95E2B7D5-6E61-4D9C-FCDC-49A299E4E8B2}"/>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rot="16200000">
            <a:off x="5131920" y="2494639"/>
            <a:ext cx="4588855" cy="2908536"/>
          </a:xfrm>
        </p:spPr>
      </p:pic>
      <p:pic>
        <p:nvPicPr>
          <p:cNvPr id="4" name="Image 3">
            <a:extLst>
              <a:ext uri="{FF2B5EF4-FFF2-40B4-BE49-F238E27FC236}">
                <a16:creationId xmlns:a16="http://schemas.microsoft.com/office/drawing/2014/main" id="{1266198F-9FF0-F504-9633-181C24EF8CBA}"/>
              </a:ext>
            </a:extLst>
          </p:cNvPr>
          <p:cNvPicPr>
            <a:picLocks noChangeAspect="1"/>
          </p:cNvPicPr>
          <p:nvPr/>
        </p:nvPicPr>
        <p:blipFill rotWithShape="1">
          <a:blip r:embed="rId3">
            <a:extLst>
              <a:ext uri="{28A0092B-C50C-407E-A947-70E740481C1C}">
                <a14:useLocalDpi xmlns:a14="http://schemas.microsoft.com/office/drawing/2010/main" val="0"/>
              </a:ext>
            </a:extLst>
          </a:blip>
          <a:srcRect l="2969" r="4220" b="13872"/>
          <a:stretch/>
        </p:blipFill>
        <p:spPr>
          <a:xfrm>
            <a:off x="8928100" y="1654479"/>
            <a:ext cx="3073400" cy="4588856"/>
          </a:xfrm>
          <a:prstGeom prst="rect">
            <a:avLst/>
          </a:prstGeom>
        </p:spPr>
      </p:pic>
    </p:spTree>
    <p:extLst>
      <p:ext uri="{BB962C8B-B14F-4D97-AF65-F5344CB8AC3E}">
        <p14:creationId xmlns:p14="http://schemas.microsoft.com/office/powerpoint/2010/main" val="2211145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4"/>
                                        </p:tgtEl>
                                        <p:attrNameLst>
                                          <p:attrName>ppt_w</p:attrName>
                                        </p:attrNameLst>
                                      </p:cBhvr>
                                      <p:tavLst>
                                        <p:tav tm="0">
                                          <p:val>
                                            <p:strVal val="ppt_w"/>
                                          </p:val>
                                        </p:tav>
                                        <p:tav tm="100000">
                                          <p:val>
                                            <p:fltVal val="0"/>
                                          </p:val>
                                        </p:tav>
                                      </p:tavLst>
                                    </p:anim>
                                    <p:anim calcmode="lin" valueType="num">
                                      <p:cBhvr>
                                        <p:cTn id="7" dur="500"/>
                                        <p:tgtEl>
                                          <p:spTgt spid="4"/>
                                        </p:tgtEl>
                                        <p:attrNameLst>
                                          <p:attrName>ppt_h</p:attrName>
                                        </p:attrNameLst>
                                      </p:cBhvr>
                                      <p:tavLst>
                                        <p:tav tm="0">
                                          <p:val>
                                            <p:strVal val="ppt_h"/>
                                          </p:val>
                                        </p:tav>
                                        <p:tav tm="100000">
                                          <p:val>
                                            <p:fltVal val="0"/>
                                          </p:val>
                                        </p:tav>
                                      </p:tavLst>
                                    </p:anim>
                                    <p:animEffect transition="out" filter="fade">
                                      <p:cBhvr>
                                        <p:cTn id="8" dur="500"/>
                                        <p:tgtEl>
                                          <p:spTgt spid="4"/>
                                        </p:tgtEl>
                                      </p:cBhvr>
                                    </p:animEffect>
                                    <p:set>
                                      <p:cBhvr>
                                        <p:cTn id="9"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A9CCE3-6B5F-1226-283B-2AFE631D7B84}"/>
              </a:ext>
            </a:extLst>
          </p:cNvPr>
          <p:cNvSpPr>
            <a:spLocks noGrp="1"/>
          </p:cNvSpPr>
          <p:nvPr>
            <p:ph type="title"/>
          </p:nvPr>
        </p:nvSpPr>
        <p:spPr/>
        <p:txBody>
          <a:bodyPr/>
          <a:lstStyle/>
          <a:p>
            <a:r>
              <a:rPr lang="fr-FR" dirty="0"/>
              <a:t>Objectifs </a:t>
            </a:r>
            <a:endParaRPr lang="fr-CH" dirty="0"/>
          </a:p>
        </p:txBody>
      </p:sp>
      <p:sp>
        <p:nvSpPr>
          <p:cNvPr id="4" name="Espace réservé du contenu 3">
            <a:extLst>
              <a:ext uri="{FF2B5EF4-FFF2-40B4-BE49-F238E27FC236}">
                <a16:creationId xmlns:a16="http://schemas.microsoft.com/office/drawing/2014/main" id="{46988FE4-880A-5CF9-1886-78D83EDECDB6}"/>
              </a:ext>
            </a:extLst>
          </p:cNvPr>
          <p:cNvSpPr>
            <a:spLocks noGrp="1"/>
          </p:cNvSpPr>
          <p:nvPr>
            <p:ph sz="half" idx="1"/>
          </p:nvPr>
        </p:nvSpPr>
        <p:spPr/>
        <p:txBody>
          <a:bodyPr/>
          <a:lstStyle/>
          <a:p>
            <a:endParaRPr lang="fr-FR" sz="3600" dirty="0"/>
          </a:p>
          <a:p>
            <a:r>
              <a:rPr lang="fr-FR" dirty="0"/>
              <a:t>Contexte et historique du projet </a:t>
            </a:r>
            <a:endParaRPr lang="fr-FR" sz="2800" dirty="0"/>
          </a:p>
          <a:p>
            <a:r>
              <a:rPr lang="fr-FR" dirty="0"/>
              <a:t>Données, méthodes et défis cartographiques</a:t>
            </a:r>
          </a:p>
          <a:p>
            <a:r>
              <a:rPr lang="fr-FR" dirty="0"/>
              <a:t>Quelques résultats</a:t>
            </a:r>
            <a:br>
              <a:rPr lang="fr-FR" dirty="0"/>
            </a:br>
            <a:r>
              <a:rPr lang="fr-FR" dirty="0"/>
              <a:t>(cartes I à VIII)</a:t>
            </a:r>
            <a:endParaRPr lang="fr-CH" dirty="0"/>
          </a:p>
        </p:txBody>
      </p:sp>
      <p:sp>
        <p:nvSpPr>
          <p:cNvPr id="5" name="Espace réservé du contenu 4">
            <a:extLst>
              <a:ext uri="{FF2B5EF4-FFF2-40B4-BE49-F238E27FC236}">
                <a16:creationId xmlns:a16="http://schemas.microsoft.com/office/drawing/2014/main" id="{A522F3C8-3DF5-2000-F411-BCF70263688D}"/>
              </a:ext>
            </a:extLst>
          </p:cNvPr>
          <p:cNvSpPr>
            <a:spLocks noGrp="1"/>
          </p:cNvSpPr>
          <p:nvPr>
            <p:ph sz="half" idx="2"/>
          </p:nvPr>
        </p:nvSpPr>
        <p:spPr/>
        <p:txBody>
          <a:bodyPr/>
          <a:lstStyle/>
          <a:p>
            <a:endParaRPr lang="fr-CH"/>
          </a:p>
        </p:txBody>
      </p:sp>
    </p:spTree>
    <p:extLst>
      <p:ext uri="{BB962C8B-B14F-4D97-AF65-F5344CB8AC3E}">
        <p14:creationId xmlns:p14="http://schemas.microsoft.com/office/powerpoint/2010/main" val="1809920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lstStyle/>
          <a:p>
            <a:pPr lvl="8"/>
            <a:endParaRPr lang="fr-FR" sz="1000" dirty="0"/>
          </a:p>
          <a:p>
            <a:r>
              <a:rPr lang="fr-CH" dirty="0"/>
              <a:t>Au total, on a pu mettre la main sur 19 cartes complètes</a:t>
            </a:r>
          </a:p>
          <a:p>
            <a:r>
              <a:rPr lang="fr-CH" dirty="0">
                <a:solidFill>
                  <a:schemeClr val="bg1"/>
                </a:solidFill>
              </a:rPr>
              <a:t>On dispose des données d’enquête, mais celles-ci sont dans des cahiers et n’ont pas été reclassées</a:t>
            </a:r>
          </a:p>
          <a:p>
            <a:r>
              <a:rPr lang="fr-CH" dirty="0">
                <a:solidFill>
                  <a:schemeClr val="bg1"/>
                </a:solidFill>
              </a:rPr>
              <a:t>La seule solution a donc été de numériser les cartes sous leur forme originale</a:t>
            </a:r>
          </a:p>
        </p:txBody>
      </p:sp>
      <p:pic>
        <p:nvPicPr>
          <p:cNvPr id="10" name="Espace réservé du contenu 9" descr="Une image contenant carte&#10;&#10;Description générée automatiquement">
            <a:extLst>
              <a:ext uri="{FF2B5EF4-FFF2-40B4-BE49-F238E27FC236}">
                <a16:creationId xmlns:a16="http://schemas.microsoft.com/office/drawing/2014/main" id="{73704673-E71A-94B5-1C66-086FBEDF0598}"/>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308338" y="3863524"/>
            <a:ext cx="2722909" cy="2185182"/>
          </a:xfrm>
        </p:spPr>
      </p:pic>
      <p:pic>
        <p:nvPicPr>
          <p:cNvPr id="12" name="Image 11" descr="Une image contenant carte&#10;&#10;Description générée automatiquement">
            <a:extLst>
              <a:ext uri="{FF2B5EF4-FFF2-40B4-BE49-F238E27FC236}">
                <a16:creationId xmlns:a16="http://schemas.microsoft.com/office/drawing/2014/main" id="{B1F950CB-AD53-913B-F65A-E3FF8C614F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08352" y="1602999"/>
            <a:ext cx="2722895" cy="2185169"/>
          </a:xfrm>
          <a:prstGeom prst="rect">
            <a:avLst/>
          </a:prstGeom>
        </p:spPr>
      </p:pic>
      <p:sp>
        <p:nvSpPr>
          <p:cNvPr id="13" name="ZoneTexte 12">
            <a:extLst>
              <a:ext uri="{FF2B5EF4-FFF2-40B4-BE49-F238E27FC236}">
                <a16:creationId xmlns:a16="http://schemas.microsoft.com/office/drawing/2014/main" id="{18625FC8-DA0E-8681-A8E1-078DC7320F7B}"/>
              </a:ext>
            </a:extLst>
          </p:cNvPr>
          <p:cNvSpPr txBox="1"/>
          <p:nvPr/>
        </p:nvSpPr>
        <p:spPr>
          <a:xfrm>
            <a:off x="6617281" y="6043943"/>
            <a:ext cx="2105025" cy="492443"/>
          </a:xfrm>
          <a:prstGeom prst="rect">
            <a:avLst/>
          </a:prstGeom>
          <a:noFill/>
        </p:spPr>
        <p:txBody>
          <a:bodyPr wrap="square" rtlCol="0">
            <a:spAutoFit/>
          </a:bodyPr>
          <a:lstStyle/>
          <a:p>
            <a:pPr algn="ctr"/>
            <a:r>
              <a:rPr lang="fr-FR" sz="1400" dirty="0"/>
              <a:t>Carte I ab</a:t>
            </a:r>
          </a:p>
          <a:p>
            <a:pPr algn="ctr"/>
            <a:r>
              <a:rPr lang="fr-FR" sz="1200" dirty="0"/>
              <a:t>Type </a:t>
            </a:r>
            <a:r>
              <a:rPr lang="fr-FR" sz="1200" i="1" dirty="0" err="1"/>
              <a:t>na</a:t>
            </a:r>
            <a:r>
              <a:rPr lang="fr-FR" sz="1200" i="1" dirty="0" err="1">
                <a:latin typeface="Calibri" panose="020F0502020204030204" pitchFamily="34" charset="0"/>
                <a:ea typeface="Calibri" panose="020F0502020204030204" pitchFamily="34" charset="0"/>
                <a:cs typeface="Calibri" panose="020F0502020204030204" pitchFamily="34" charset="0"/>
              </a:rPr>
              <a:t>̄</a:t>
            </a:r>
            <a:r>
              <a:rPr lang="fr-FR" sz="1200" i="1" dirty="0" err="1"/>
              <a:t>su</a:t>
            </a:r>
            <a:r>
              <a:rPr lang="fr-FR" sz="1200" dirty="0"/>
              <a:t> (a libre tonique)</a:t>
            </a:r>
            <a:endParaRPr lang="fr-CH" sz="1200" dirty="0"/>
          </a:p>
        </p:txBody>
      </p:sp>
      <p:pic>
        <p:nvPicPr>
          <p:cNvPr id="19" name="Image 18" descr="Une image contenant carte&#10;&#10;Description générée automatiquement">
            <a:extLst>
              <a:ext uri="{FF2B5EF4-FFF2-40B4-BE49-F238E27FC236}">
                <a16:creationId xmlns:a16="http://schemas.microsoft.com/office/drawing/2014/main" id="{0839C6E2-E9A1-DA7C-DBF0-D5048BB93F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87870" y="1603000"/>
            <a:ext cx="2722895" cy="2185169"/>
          </a:xfrm>
          <a:prstGeom prst="rect">
            <a:avLst/>
          </a:prstGeom>
        </p:spPr>
      </p:pic>
      <p:pic>
        <p:nvPicPr>
          <p:cNvPr id="21" name="Image 20" descr="Une image contenant carte&#10;&#10;Description générée automatiquement">
            <a:extLst>
              <a:ext uri="{FF2B5EF4-FFF2-40B4-BE49-F238E27FC236}">
                <a16:creationId xmlns:a16="http://schemas.microsoft.com/office/drawing/2014/main" id="{B1AED589-98A6-266D-654E-FDB873D9CA3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87870" y="3863537"/>
            <a:ext cx="2722895" cy="2185169"/>
          </a:xfrm>
          <a:prstGeom prst="rect">
            <a:avLst/>
          </a:prstGeom>
        </p:spPr>
      </p:pic>
      <p:sp>
        <p:nvSpPr>
          <p:cNvPr id="22" name="ZoneTexte 21">
            <a:extLst>
              <a:ext uri="{FF2B5EF4-FFF2-40B4-BE49-F238E27FC236}">
                <a16:creationId xmlns:a16="http://schemas.microsoft.com/office/drawing/2014/main" id="{A137290C-4D8E-8A84-16F8-EC5F03829E5A}"/>
              </a:ext>
            </a:extLst>
          </p:cNvPr>
          <p:cNvSpPr txBox="1"/>
          <p:nvPr/>
        </p:nvSpPr>
        <p:spPr>
          <a:xfrm>
            <a:off x="9496804" y="6039744"/>
            <a:ext cx="2105025" cy="492443"/>
          </a:xfrm>
          <a:prstGeom prst="rect">
            <a:avLst/>
          </a:prstGeom>
          <a:noFill/>
        </p:spPr>
        <p:txBody>
          <a:bodyPr wrap="square" rtlCol="0">
            <a:spAutoFit/>
          </a:bodyPr>
          <a:lstStyle/>
          <a:p>
            <a:pPr algn="ctr"/>
            <a:r>
              <a:rPr lang="fr-FR" sz="1400" dirty="0"/>
              <a:t>Carte III ab</a:t>
            </a:r>
          </a:p>
          <a:p>
            <a:pPr algn="ctr"/>
            <a:r>
              <a:rPr lang="fr-FR" sz="1200" dirty="0"/>
              <a:t>Types </a:t>
            </a:r>
            <a:r>
              <a:rPr lang="fr-FR" sz="1200" i="1" dirty="0" err="1"/>
              <a:t>operariu</a:t>
            </a:r>
            <a:r>
              <a:rPr lang="fr-FR" sz="1200" i="1" dirty="0"/>
              <a:t>, </a:t>
            </a:r>
            <a:r>
              <a:rPr lang="fr-FR" sz="1200" i="1" dirty="0" err="1"/>
              <a:t>fumaria</a:t>
            </a:r>
            <a:endParaRPr lang="fr-CH" sz="1200" dirty="0"/>
          </a:p>
        </p:txBody>
      </p:sp>
      <p:cxnSp>
        <p:nvCxnSpPr>
          <p:cNvPr id="24" name="Connecteur droit 23">
            <a:extLst>
              <a:ext uri="{FF2B5EF4-FFF2-40B4-BE49-F238E27FC236}">
                <a16:creationId xmlns:a16="http://schemas.microsoft.com/office/drawing/2014/main" id="{1D9DCE37-8F1F-6D21-D81F-68D9982138C9}"/>
              </a:ext>
            </a:extLst>
          </p:cNvPr>
          <p:cNvCxnSpPr/>
          <p:nvPr/>
        </p:nvCxnSpPr>
        <p:spPr>
          <a:xfrm>
            <a:off x="9107447" y="1505550"/>
            <a:ext cx="0" cy="4548993"/>
          </a:xfrm>
          <a:prstGeom prst="line">
            <a:avLst/>
          </a:prstGeom>
          <a:ln w="53975" cmpd="dbl">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2769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lstStyle/>
          <a:p>
            <a:pPr lvl="8"/>
            <a:endParaRPr lang="fr-FR" sz="1000" dirty="0"/>
          </a:p>
          <a:p>
            <a:r>
              <a:rPr lang="fr-CH" dirty="0">
                <a:solidFill>
                  <a:schemeClr val="bg1">
                    <a:lumMod val="65000"/>
                  </a:schemeClr>
                </a:solidFill>
              </a:rPr>
              <a:t>Au total, on a pu mettre la main sur 19 cartes complètes</a:t>
            </a:r>
          </a:p>
          <a:p>
            <a:r>
              <a:rPr lang="fr-CH" dirty="0"/>
              <a:t>On dispose des données d’enquête, mais celles-ci sont dans des cahiers et n’ont pas été reclassées</a:t>
            </a:r>
          </a:p>
          <a:p>
            <a:r>
              <a:rPr lang="fr-CH" dirty="0">
                <a:solidFill>
                  <a:schemeClr val="bg1"/>
                </a:solidFill>
              </a:rPr>
              <a:t>La seule solution a donc été de numériser les cartes sous leur forme originale</a:t>
            </a:r>
          </a:p>
        </p:txBody>
      </p:sp>
      <p:pic>
        <p:nvPicPr>
          <p:cNvPr id="6" name="Espace réservé du contenu 5">
            <a:extLst>
              <a:ext uri="{FF2B5EF4-FFF2-40B4-BE49-F238E27FC236}">
                <a16:creationId xmlns:a16="http://schemas.microsoft.com/office/drawing/2014/main" id="{82A05D41-F065-4356-9F90-D6BA53EAD14A}"/>
              </a:ext>
            </a:extLst>
          </p:cNvPr>
          <p:cNvPicPr>
            <a:picLocks noGrp="1" noChangeAspect="1"/>
          </p:cNvPicPr>
          <p:nvPr>
            <p:ph sz="half" idx="2"/>
          </p:nvPr>
        </p:nvPicPr>
        <p:blipFill rotWithShape="1">
          <a:blip r:embed="rId2" cstate="print">
            <a:extLst>
              <a:ext uri="{28A0092B-C50C-407E-A947-70E740481C1C}">
                <a14:useLocalDpi xmlns:a14="http://schemas.microsoft.com/office/drawing/2010/main" val="0"/>
              </a:ext>
            </a:extLst>
          </a:blip>
          <a:srcRect l="8724" t="13099" r="8866" b="12752"/>
          <a:stretch/>
        </p:blipFill>
        <p:spPr>
          <a:xfrm rot="10800000">
            <a:off x="6414069" y="2191630"/>
            <a:ext cx="5166895" cy="3287045"/>
          </a:xfrm>
        </p:spPr>
      </p:pic>
      <p:sp>
        <p:nvSpPr>
          <p:cNvPr id="7" name="Rectangle 6">
            <a:extLst>
              <a:ext uri="{FF2B5EF4-FFF2-40B4-BE49-F238E27FC236}">
                <a16:creationId xmlns:a16="http://schemas.microsoft.com/office/drawing/2014/main" id="{036E3CFA-45F4-4A17-A02F-1F6CDBB8E835}"/>
              </a:ext>
            </a:extLst>
          </p:cNvPr>
          <p:cNvSpPr/>
          <p:nvPr/>
        </p:nvSpPr>
        <p:spPr>
          <a:xfrm>
            <a:off x="7791897" y="5530632"/>
            <a:ext cx="2411238" cy="646331"/>
          </a:xfrm>
          <a:prstGeom prst="rect">
            <a:avLst/>
          </a:prstGeom>
        </p:spPr>
        <p:txBody>
          <a:bodyPr wrap="none">
            <a:spAutoFit/>
          </a:bodyPr>
          <a:lstStyle/>
          <a:p>
            <a:pPr algn="ctr"/>
            <a:r>
              <a:rPr lang="fr-CH" dirty="0" err="1"/>
              <a:t>RelPhon</a:t>
            </a:r>
            <a:br>
              <a:rPr lang="fr-CH" dirty="0"/>
            </a:br>
            <a:r>
              <a:rPr lang="fr-CH" dirty="0"/>
              <a:t>(IV, I : 1-19 &lt; Gauchat)</a:t>
            </a:r>
          </a:p>
        </p:txBody>
      </p:sp>
    </p:spTree>
    <p:extLst>
      <p:ext uri="{BB962C8B-B14F-4D97-AF65-F5344CB8AC3E}">
        <p14:creationId xmlns:p14="http://schemas.microsoft.com/office/powerpoint/2010/main" val="34547962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lstStyle/>
          <a:p>
            <a:pPr lvl="8"/>
            <a:endParaRPr lang="fr-FR" sz="1000" dirty="0"/>
          </a:p>
          <a:p>
            <a:r>
              <a:rPr lang="fr-CH" dirty="0">
                <a:solidFill>
                  <a:schemeClr val="bg1">
                    <a:lumMod val="65000"/>
                  </a:schemeClr>
                </a:solidFill>
              </a:rPr>
              <a:t>Au total, on a pu mettre la main sur 19 cartes complètes</a:t>
            </a:r>
          </a:p>
          <a:p>
            <a:r>
              <a:rPr lang="fr-CH" dirty="0">
                <a:solidFill>
                  <a:schemeClr val="bg1">
                    <a:lumMod val="65000"/>
                  </a:schemeClr>
                </a:solidFill>
              </a:rPr>
              <a:t>On dispose des données d’enquête, mais celles-ci sont dans des cahiers et n’ont pas été reclassées</a:t>
            </a:r>
          </a:p>
          <a:p>
            <a:r>
              <a:rPr lang="fr-CH" dirty="0"/>
              <a:t>La seule solution a donc été de numériser les cartes sous leur forme originale</a:t>
            </a:r>
          </a:p>
        </p:txBody>
      </p:sp>
      <p:pic>
        <p:nvPicPr>
          <p:cNvPr id="5" name="Image 4">
            <a:extLst>
              <a:ext uri="{FF2B5EF4-FFF2-40B4-BE49-F238E27FC236}">
                <a16:creationId xmlns:a16="http://schemas.microsoft.com/office/drawing/2014/main" id="{39C3F552-18F0-A1AE-2C3D-7DDA096ADEB8}"/>
              </a:ext>
            </a:extLst>
          </p:cNvPr>
          <p:cNvPicPr>
            <a:picLocks noChangeAspect="1"/>
          </p:cNvPicPr>
          <p:nvPr/>
        </p:nvPicPr>
        <p:blipFill rotWithShape="1">
          <a:blip r:embed="rId2">
            <a:extLst>
              <a:ext uri="{28A0092B-C50C-407E-A947-70E740481C1C}">
                <a14:useLocalDpi xmlns:a14="http://schemas.microsoft.com/office/drawing/2010/main" val="0"/>
              </a:ext>
            </a:extLst>
          </a:blip>
          <a:srcRect b="13872"/>
          <a:stretch/>
        </p:blipFill>
        <p:spPr>
          <a:xfrm>
            <a:off x="7224113" y="1526065"/>
            <a:ext cx="3311449" cy="4650898"/>
          </a:xfrm>
          <a:prstGeom prst="rect">
            <a:avLst/>
          </a:prstGeom>
        </p:spPr>
      </p:pic>
      <p:pic>
        <p:nvPicPr>
          <p:cNvPr id="6" name="Image 5" descr="Une image contenant carte&#10;&#10;Description générée automatiquement">
            <a:extLst>
              <a:ext uri="{FF2B5EF4-FFF2-40B4-BE49-F238E27FC236}">
                <a16:creationId xmlns:a16="http://schemas.microsoft.com/office/drawing/2014/main" id="{823FEDE8-F11D-90BB-3D21-EC53A5A3C07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9091"/>
          <a:stretch/>
        </p:blipFill>
        <p:spPr>
          <a:xfrm>
            <a:off x="10108960" y="183875"/>
            <a:ext cx="1859774" cy="1641750"/>
          </a:xfrm>
          <a:prstGeom prst="rect">
            <a:avLst/>
          </a:prstGeom>
        </p:spPr>
      </p:pic>
      <p:pic>
        <p:nvPicPr>
          <p:cNvPr id="7" name="Image 6" descr="Une image contenant carte&#10;&#10;Description générée automatiquement">
            <a:extLst>
              <a:ext uri="{FF2B5EF4-FFF2-40B4-BE49-F238E27FC236}">
                <a16:creationId xmlns:a16="http://schemas.microsoft.com/office/drawing/2014/main" id="{866A950A-B612-FBBB-637F-2FD496273EF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08960" y="1839196"/>
            <a:ext cx="1859774" cy="1492500"/>
          </a:xfrm>
          <a:prstGeom prst="rect">
            <a:avLst/>
          </a:prstGeom>
        </p:spPr>
      </p:pic>
    </p:spTree>
    <p:extLst>
      <p:ext uri="{BB962C8B-B14F-4D97-AF65-F5344CB8AC3E}">
        <p14:creationId xmlns:p14="http://schemas.microsoft.com/office/powerpoint/2010/main" val="95801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5"/>
                                        </p:tgtEl>
                                        <p:attrNameLst>
                                          <p:attrName>ppt_w</p:attrName>
                                        </p:attrNameLst>
                                      </p:cBhvr>
                                      <p:tavLst>
                                        <p:tav tm="0">
                                          <p:val>
                                            <p:strVal val="ppt_w"/>
                                          </p:val>
                                        </p:tav>
                                        <p:tav tm="100000">
                                          <p:val>
                                            <p:fltVal val="0"/>
                                          </p:val>
                                        </p:tav>
                                      </p:tavLst>
                                    </p:anim>
                                    <p:anim calcmode="lin" valueType="num">
                                      <p:cBhvr>
                                        <p:cTn id="7" dur="500"/>
                                        <p:tgtEl>
                                          <p:spTgt spid="5"/>
                                        </p:tgtEl>
                                        <p:attrNameLst>
                                          <p:attrName>ppt_h</p:attrName>
                                        </p:attrNameLst>
                                      </p:cBhvr>
                                      <p:tavLst>
                                        <p:tav tm="0">
                                          <p:val>
                                            <p:strVal val="ppt_h"/>
                                          </p:val>
                                        </p:tav>
                                        <p:tav tm="100000">
                                          <p:val>
                                            <p:fltVal val="0"/>
                                          </p:val>
                                        </p:tav>
                                      </p:tavLst>
                                    </p:anim>
                                    <p:animEffect transition="out" filter="fade">
                                      <p:cBhvr>
                                        <p:cTn id="8" dur="500"/>
                                        <p:tgtEl>
                                          <p:spTgt spid="5"/>
                                        </p:tgtEl>
                                      </p:cBhvr>
                                    </p:animEffect>
                                    <p:set>
                                      <p:cBhvr>
                                        <p:cTn id="9"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normAutofit lnSpcReduction="10000"/>
          </a:bodyPr>
          <a:lstStyle/>
          <a:p>
            <a:pPr lvl="8"/>
            <a:endParaRPr lang="fr-FR" sz="1000" dirty="0"/>
          </a:p>
          <a:p>
            <a:r>
              <a:rPr lang="fr-CH" dirty="0"/>
              <a:t>Étape 1 : saisie des localités et géocodage dans un tableur</a:t>
            </a:r>
          </a:p>
          <a:p>
            <a:r>
              <a:rPr lang="fr-CH" dirty="0">
                <a:solidFill>
                  <a:schemeClr val="bg1"/>
                </a:solidFill>
              </a:rPr>
              <a:t>Étape 2 : création d’un fond de carte à partir des noms de localités </a:t>
            </a:r>
          </a:p>
          <a:p>
            <a:r>
              <a:rPr lang="fr-CH" dirty="0">
                <a:solidFill>
                  <a:schemeClr val="bg1"/>
                </a:solidFill>
              </a:rPr>
              <a:t>Étape 3 : superposition du fond de carte transparent sur les cartes existantes, et report des «couleurs» dans le tableur</a:t>
            </a:r>
          </a:p>
        </p:txBody>
      </p:sp>
      <p:sp>
        <p:nvSpPr>
          <p:cNvPr id="4" name="Espace réservé du contenu 3">
            <a:extLst>
              <a:ext uri="{FF2B5EF4-FFF2-40B4-BE49-F238E27FC236}">
                <a16:creationId xmlns:a16="http://schemas.microsoft.com/office/drawing/2014/main" id="{CBFBC62D-CE8E-EA13-B8BE-09B7DB30ED60}"/>
              </a:ext>
            </a:extLst>
          </p:cNvPr>
          <p:cNvSpPr>
            <a:spLocks noGrp="1"/>
          </p:cNvSpPr>
          <p:nvPr>
            <p:ph sz="half" idx="2"/>
          </p:nvPr>
        </p:nvSpPr>
        <p:spPr/>
        <p:txBody>
          <a:bodyPr>
            <a:normAutofit lnSpcReduction="10000"/>
          </a:bodyPr>
          <a:lstStyle/>
          <a:p>
            <a:endParaRPr lang="fr-CH"/>
          </a:p>
        </p:txBody>
      </p:sp>
      <p:pic>
        <p:nvPicPr>
          <p:cNvPr id="10" name="Image 9">
            <a:extLst>
              <a:ext uri="{FF2B5EF4-FFF2-40B4-BE49-F238E27FC236}">
                <a16:creationId xmlns:a16="http://schemas.microsoft.com/office/drawing/2014/main" id="{B6906B5D-B427-01A5-3D27-A7C80EB6CEA0}"/>
              </a:ext>
            </a:extLst>
          </p:cNvPr>
          <p:cNvPicPr>
            <a:picLocks noChangeAspect="1"/>
          </p:cNvPicPr>
          <p:nvPr/>
        </p:nvPicPr>
        <p:blipFill>
          <a:blip r:embed="rId2"/>
          <a:stretch>
            <a:fillRect/>
          </a:stretch>
        </p:blipFill>
        <p:spPr>
          <a:xfrm>
            <a:off x="6988099" y="1027906"/>
            <a:ext cx="3549802" cy="5555211"/>
          </a:xfrm>
          <a:prstGeom prst="rect">
            <a:avLst/>
          </a:prstGeom>
        </p:spPr>
      </p:pic>
    </p:spTree>
    <p:extLst>
      <p:ext uri="{BB962C8B-B14F-4D97-AF65-F5344CB8AC3E}">
        <p14:creationId xmlns:p14="http://schemas.microsoft.com/office/powerpoint/2010/main" val="31329470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normAutofit lnSpcReduction="10000"/>
          </a:bodyPr>
          <a:lstStyle/>
          <a:p>
            <a:pPr lvl="8"/>
            <a:endParaRPr lang="fr-FR" sz="1000" dirty="0"/>
          </a:p>
          <a:p>
            <a:r>
              <a:rPr lang="fr-CH" b="1" dirty="0">
                <a:solidFill>
                  <a:schemeClr val="bg1">
                    <a:lumMod val="65000"/>
                  </a:schemeClr>
                </a:solidFill>
              </a:rPr>
              <a:t>Étape 1 </a:t>
            </a:r>
            <a:r>
              <a:rPr lang="fr-CH" dirty="0">
                <a:solidFill>
                  <a:schemeClr val="bg1">
                    <a:lumMod val="65000"/>
                  </a:schemeClr>
                </a:solidFill>
              </a:rPr>
              <a:t>: saisie des localités et géocodage dans un tableur</a:t>
            </a:r>
          </a:p>
          <a:p>
            <a:r>
              <a:rPr lang="fr-CH" b="1" dirty="0"/>
              <a:t>Étape 2 </a:t>
            </a:r>
            <a:r>
              <a:rPr lang="fr-CH" dirty="0"/>
              <a:t>: création d’un fond de carte à partir des noms de localités </a:t>
            </a:r>
          </a:p>
          <a:p>
            <a:r>
              <a:rPr lang="fr-CH" dirty="0">
                <a:solidFill>
                  <a:schemeClr val="bg1"/>
                </a:solidFill>
              </a:rPr>
              <a:t>Étape 3 : superposition du fond de carte transparent sur les cartes existantes, et report des «couleurs» dans le tableur</a:t>
            </a:r>
          </a:p>
        </p:txBody>
      </p:sp>
      <p:pic>
        <p:nvPicPr>
          <p:cNvPr id="18" name="Image 17" descr="Une image contenant silhouette&#10;&#10;Description générée automatiquement">
            <a:extLst>
              <a:ext uri="{FF2B5EF4-FFF2-40B4-BE49-F238E27FC236}">
                <a16:creationId xmlns:a16="http://schemas.microsoft.com/office/drawing/2014/main" id="{790EAC71-0372-6CD2-E65F-22F3CE64854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70079" y="1847822"/>
            <a:ext cx="4352400" cy="4352400"/>
          </a:xfrm>
          <a:prstGeom prst="rect">
            <a:avLst/>
          </a:prstGeom>
        </p:spPr>
      </p:pic>
    </p:spTree>
    <p:extLst>
      <p:ext uri="{BB962C8B-B14F-4D97-AF65-F5344CB8AC3E}">
        <p14:creationId xmlns:p14="http://schemas.microsoft.com/office/powerpoint/2010/main" val="28828156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normAutofit lnSpcReduction="10000"/>
          </a:bodyPr>
          <a:lstStyle/>
          <a:p>
            <a:pPr lvl="8"/>
            <a:endParaRPr lang="fr-FR" sz="1000" dirty="0"/>
          </a:p>
          <a:p>
            <a:r>
              <a:rPr lang="fr-CH" b="1" dirty="0">
                <a:solidFill>
                  <a:schemeClr val="bg1">
                    <a:lumMod val="65000"/>
                  </a:schemeClr>
                </a:solidFill>
              </a:rPr>
              <a:t>Étape 1 </a:t>
            </a:r>
            <a:r>
              <a:rPr lang="fr-CH" dirty="0">
                <a:solidFill>
                  <a:schemeClr val="bg1">
                    <a:lumMod val="65000"/>
                  </a:schemeClr>
                </a:solidFill>
              </a:rPr>
              <a:t>: saisie des localités et géocodage dans un</a:t>
            </a:r>
            <a:br>
              <a:rPr lang="fr-CH" dirty="0">
                <a:solidFill>
                  <a:schemeClr val="bg1">
                    <a:lumMod val="65000"/>
                  </a:schemeClr>
                </a:solidFill>
              </a:rPr>
            </a:br>
            <a:r>
              <a:rPr lang="fr-CH" dirty="0">
                <a:solidFill>
                  <a:schemeClr val="bg1">
                    <a:lumMod val="65000"/>
                  </a:schemeClr>
                </a:solidFill>
              </a:rPr>
              <a:t>tableur</a:t>
            </a:r>
          </a:p>
          <a:p>
            <a:r>
              <a:rPr lang="fr-CH" b="1" dirty="0">
                <a:solidFill>
                  <a:schemeClr val="bg1">
                    <a:lumMod val="65000"/>
                  </a:schemeClr>
                </a:solidFill>
              </a:rPr>
              <a:t>Étape</a:t>
            </a:r>
            <a:r>
              <a:rPr lang="fr-CH" dirty="0">
                <a:solidFill>
                  <a:schemeClr val="bg1">
                    <a:lumMod val="65000"/>
                  </a:schemeClr>
                </a:solidFill>
              </a:rPr>
              <a:t> </a:t>
            </a:r>
            <a:r>
              <a:rPr lang="fr-CH" b="1" dirty="0">
                <a:solidFill>
                  <a:schemeClr val="bg1">
                    <a:lumMod val="65000"/>
                  </a:schemeClr>
                </a:solidFill>
              </a:rPr>
              <a:t>2 </a:t>
            </a:r>
            <a:r>
              <a:rPr lang="fr-CH" dirty="0">
                <a:solidFill>
                  <a:schemeClr val="bg1">
                    <a:lumMod val="65000"/>
                  </a:schemeClr>
                </a:solidFill>
              </a:rPr>
              <a:t>: création d’un fond de carte à partir des noms de localités </a:t>
            </a:r>
          </a:p>
          <a:p>
            <a:r>
              <a:rPr lang="fr-CH" b="1" dirty="0"/>
              <a:t>Étape</a:t>
            </a:r>
            <a:r>
              <a:rPr lang="fr-CH" dirty="0"/>
              <a:t> </a:t>
            </a:r>
            <a:r>
              <a:rPr lang="fr-CH" b="1" dirty="0"/>
              <a:t>3</a:t>
            </a:r>
            <a:r>
              <a:rPr lang="fr-CH" dirty="0"/>
              <a:t> : superposition du fond de carte transparent sur les cartes existantes</a:t>
            </a:r>
            <a:r>
              <a:rPr lang="fr-CH" dirty="0">
                <a:solidFill>
                  <a:schemeClr val="bg1"/>
                </a:solidFill>
              </a:rPr>
              <a:t>, et report des «couleurs» dans le tableur</a:t>
            </a:r>
          </a:p>
        </p:txBody>
      </p:sp>
      <p:pic>
        <p:nvPicPr>
          <p:cNvPr id="4" name="Image 3">
            <a:extLst>
              <a:ext uri="{FF2B5EF4-FFF2-40B4-BE49-F238E27FC236}">
                <a16:creationId xmlns:a16="http://schemas.microsoft.com/office/drawing/2014/main" id="{83E93446-ABAE-83AC-B0DB-0FB02F89163D}"/>
              </a:ext>
            </a:extLst>
          </p:cNvPr>
          <p:cNvPicPr>
            <a:picLocks noChangeAspect="1"/>
          </p:cNvPicPr>
          <p:nvPr/>
        </p:nvPicPr>
        <p:blipFill rotWithShape="1">
          <a:blip r:embed="rId2">
            <a:extLst>
              <a:ext uri="{28A0092B-C50C-407E-A947-70E740481C1C}">
                <a14:useLocalDpi xmlns:a14="http://schemas.microsoft.com/office/drawing/2010/main" val="0"/>
              </a:ext>
            </a:extLst>
          </a:blip>
          <a:srcRect b="13872"/>
          <a:stretch/>
        </p:blipFill>
        <p:spPr>
          <a:xfrm>
            <a:off x="7224113" y="1526065"/>
            <a:ext cx="3311449" cy="4650898"/>
          </a:xfrm>
          <a:prstGeom prst="rect">
            <a:avLst/>
          </a:prstGeom>
        </p:spPr>
      </p:pic>
      <p:pic>
        <p:nvPicPr>
          <p:cNvPr id="5" name="Image 4" descr="Une image contenant silhouette&#10;&#10;Description générée automatiquement">
            <a:extLst>
              <a:ext uri="{FF2B5EF4-FFF2-40B4-BE49-F238E27FC236}">
                <a16:creationId xmlns:a16="http://schemas.microsoft.com/office/drawing/2014/main" id="{8DF5DD7D-6E90-3E9B-29AE-804D38F096F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70079" y="1847822"/>
            <a:ext cx="4352400" cy="4352400"/>
          </a:xfrm>
          <a:prstGeom prst="rect">
            <a:avLst/>
          </a:prstGeom>
        </p:spPr>
      </p:pic>
    </p:spTree>
    <p:extLst>
      <p:ext uri="{BB962C8B-B14F-4D97-AF65-F5344CB8AC3E}">
        <p14:creationId xmlns:p14="http://schemas.microsoft.com/office/powerpoint/2010/main" val="1049709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nodeType="clickEffect">
                                  <p:stCondLst>
                                    <p:cond delay="0"/>
                                  </p:stCondLst>
                                  <p:childTnLst>
                                    <p:animEffect transition="out" filter="barn(inVertical)">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normAutofit lnSpcReduction="10000"/>
          </a:bodyPr>
          <a:lstStyle/>
          <a:p>
            <a:pPr lvl="8"/>
            <a:endParaRPr lang="fr-FR" sz="1000" dirty="0"/>
          </a:p>
          <a:p>
            <a:r>
              <a:rPr lang="fr-CH" b="1" dirty="0">
                <a:solidFill>
                  <a:schemeClr val="bg1">
                    <a:lumMod val="65000"/>
                  </a:schemeClr>
                </a:solidFill>
              </a:rPr>
              <a:t>Étape 1 </a:t>
            </a:r>
            <a:r>
              <a:rPr lang="fr-CH" dirty="0">
                <a:solidFill>
                  <a:schemeClr val="bg1">
                    <a:lumMod val="65000"/>
                  </a:schemeClr>
                </a:solidFill>
              </a:rPr>
              <a:t>: saisie des localités et géocodage dans un tableur</a:t>
            </a:r>
          </a:p>
          <a:p>
            <a:r>
              <a:rPr lang="fr-CH" b="1" dirty="0">
                <a:solidFill>
                  <a:schemeClr val="bg1">
                    <a:lumMod val="65000"/>
                  </a:schemeClr>
                </a:solidFill>
              </a:rPr>
              <a:t>Étape 2 </a:t>
            </a:r>
            <a:r>
              <a:rPr lang="fr-CH" dirty="0">
                <a:solidFill>
                  <a:schemeClr val="bg1">
                    <a:lumMod val="65000"/>
                  </a:schemeClr>
                </a:solidFill>
              </a:rPr>
              <a:t>: création d’un fond de carte à partir des noms de localités </a:t>
            </a:r>
          </a:p>
          <a:p>
            <a:r>
              <a:rPr lang="fr-CH" b="1" dirty="0"/>
              <a:t>Étape 3 </a:t>
            </a:r>
            <a:r>
              <a:rPr lang="fr-CH" dirty="0"/>
              <a:t>: superposition du fond de carte transparent sur les cartes existantes, et report des «couleurs» dans le tableur</a:t>
            </a:r>
          </a:p>
        </p:txBody>
      </p:sp>
      <p:pic>
        <p:nvPicPr>
          <p:cNvPr id="4" name="Image 3">
            <a:extLst>
              <a:ext uri="{FF2B5EF4-FFF2-40B4-BE49-F238E27FC236}">
                <a16:creationId xmlns:a16="http://schemas.microsoft.com/office/drawing/2014/main" id="{83E93446-ABAE-83AC-B0DB-0FB02F89163D}"/>
              </a:ext>
            </a:extLst>
          </p:cNvPr>
          <p:cNvPicPr>
            <a:picLocks noChangeAspect="1"/>
          </p:cNvPicPr>
          <p:nvPr/>
        </p:nvPicPr>
        <p:blipFill rotWithShape="1">
          <a:blip r:embed="rId2">
            <a:extLst>
              <a:ext uri="{28A0092B-C50C-407E-A947-70E740481C1C}">
                <a14:useLocalDpi xmlns:a14="http://schemas.microsoft.com/office/drawing/2010/main" val="0"/>
              </a:ext>
            </a:extLst>
          </a:blip>
          <a:srcRect b="13872"/>
          <a:stretch/>
        </p:blipFill>
        <p:spPr>
          <a:xfrm>
            <a:off x="7224113" y="1526065"/>
            <a:ext cx="3311449" cy="4650898"/>
          </a:xfrm>
          <a:prstGeom prst="rect">
            <a:avLst/>
          </a:prstGeom>
        </p:spPr>
      </p:pic>
      <p:pic>
        <p:nvPicPr>
          <p:cNvPr id="5" name="Image 4" descr="Une image contenant silhouette&#10;&#10;Description générée automatiquement">
            <a:extLst>
              <a:ext uri="{FF2B5EF4-FFF2-40B4-BE49-F238E27FC236}">
                <a16:creationId xmlns:a16="http://schemas.microsoft.com/office/drawing/2014/main" id="{8DF5DD7D-6E90-3E9B-29AE-804D38F096F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70079" y="1847822"/>
            <a:ext cx="4352400" cy="4352400"/>
          </a:xfrm>
          <a:prstGeom prst="rect">
            <a:avLst/>
          </a:prstGeom>
        </p:spPr>
      </p:pic>
      <p:pic>
        <p:nvPicPr>
          <p:cNvPr id="6" name="Image 5">
            <a:extLst>
              <a:ext uri="{FF2B5EF4-FFF2-40B4-BE49-F238E27FC236}">
                <a16:creationId xmlns:a16="http://schemas.microsoft.com/office/drawing/2014/main" id="{CEDB90C4-634C-73EA-19BD-CBEC99A580B1}"/>
              </a:ext>
            </a:extLst>
          </p:cNvPr>
          <p:cNvPicPr>
            <a:picLocks noChangeAspect="1"/>
          </p:cNvPicPr>
          <p:nvPr/>
        </p:nvPicPr>
        <p:blipFill>
          <a:blip r:embed="rId4"/>
          <a:stretch>
            <a:fillRect/>
          </a:stretch>
        </p:blipFill>
        <p:spPr>
          <a:xfrm>
            <a:off x="10111341" y="106834"/>
            <a:ext cx="1896493" cy="2253306"/>
          </a:xfrm>
          <a:prstGeom prst="rect">
            <a:avLst/>
          </a:prstGeom>
        </p:spPr>
      </p:pic>
      <p:pic>
        <p:nvPicPr>
          <p:cNvPr id="8" name="Picture 4" descr="Flèche vers le bas courbe - Icônes flèches gratuites">
            <a:extLst>
              <a:ext uri="{FF2B5EF4-FFF2-40B4-BE49-F238E27FC236}">
                <a16:creationId xmlns:a16="http://schemas.microsoft.com/office/drawing/2014/main" id="{A805A377-37DB-462C-EE6D-D301E62B576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11116152" flipH="1">
            <a:off x="9469233" y="748768"/>
            <a:ext cx="1284214" cy="1284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5679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nodeType="clickEffect">
                                  <p:stCondLst>
                                    <p:cond delay="0"/>
                                  </p:stCondLst>
                                  <p:childTnLst>
                                    <p:animEffect transition="out" filter="barn(inVertical)">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normAutofit fontScale="92500" lnSpcReduction="10000"/>
          </a:bodyPr>
          <a:lstStyle/>
          <a:p>
            <a:pPr lvl="8"/>
            <a:endParaRPr lang="fr-FR" sz="1000" dirty="0"/>
          </a:p>
          <a:p>
            <a:r>
              <a:rPr lang="fr-CH" b="1" dirty="0"/>
              <a:t>Étape 4 </a:t>
            </a:r>
            <a:r>
              <a:rPr lang="fr-CH" dirty="0"/>
              <a:t>: coloriage automatique des points sur la carte, avec allers-retours entre carte et tableur </a:t>
            </a:r>
          </a:p>
          <a:p>
            <a:r>
              <a:rPr lang="fr-CH" dirty="0">
                <a:solidFill>
                  <a:schemeClr val="bg1"/>
                </a:solidFill>
              </a:rPr>
              <a:t>Étape 5 : Une fois la couleur des points stabilisée, deux méthodes pour interpoler : avec des polygones de </a:t>
            </a:r>
            <a:r>
              <a:rPr lang="fr-CH" dirty="0" err="1">
                <a:solidFill>
                  <a:schemeClr val="bg1"/>
                </a:solidFill>
              </a:rPr>
              <a:t>Thiessen</a:t>
            </a:r>
            <a:r>
              <a:rPr lang="fr-CH" dirty="0">
                <a:solidFill>
                  <a:schemeClr val="bg1"/>
                </a:solidFill>
              </a:rPr>
              <a:t>, avec un </a:t>
            </a:r>
            <a:r>
              <a:rPr lang="fr-CH" dirty="0" err="1">
                <a:solidFill>
                  <a:schemeClr val="bg1"/>
                </a:solidFill>
              </a:rPr>
              <a:t>algoirthme</a:t>
            </a:r>
            <a:r>
              <a:rPr lang="fr-CH" dirty="0">
                <a:solidFill>
                  <a:schemeClr val="bg1"/>
                </a:solidFill>
              </a:rPr>
              <a:t> d’interpolation sur une grille (package </a:t>
            </a:r>
            <a:r>
              <a:rPr lang="fr-CH" dirty="0" err="1">
                <a:solidFill>
                  <a:schemeClr val="bg1"/>
                </a:solidFill>
              </a:rPr>
              <a:t>kknn</a:t>
            </a:r>
            <a:r>
              <a:rPr lang="fr-CH" dirty="0">
                <a:solidFill>
                  <a:schemeClr val="bg1"/>
                </a:solidFill>
              </a:rPr>
              <a:t> de R)</a:t>
            </a:r>
          </a:p>
        </p:txBody>
      </p:sp>
      <p:pic>
        <p:nvPicPr>
          <p:cNvPr id="5" name="Image 4">
            <a:extLst>
              <a:ext uri="{FF2B5EF4-FFF2-40B4-BE49-F238E27FC236}">
                <a16:creationId xmlns:a16="http://schemas.microsoft.com/office/drawing/2014/main" id="{FA7347DE-FE56-CEDD-E174-72D573AB20ED}"/>
              </a:ext>
            </a:extLst>
          </p:cNvPr>
          <p:cNvPicPr>
            <a:picLocks noChangeAspect="1"/>
          </p:cNvPicPr>
          <p:nvPr/>
        </p:nvPicPr>
        <p:blipFill rotWithShape="1">
          <a:blip r:embed="rId2">
            <a:extLst>
              <a:ext uri="{28A0092B-C50C-407E-A947-70E740481C1C}">
                <a14:useLocalDpi xmlns:a14="http://schemas.microsoft.com/office/drawing/2010/main" val="0"/>
              </a:ext>
            </a:extLst>
          </a:blip>
          <a:srcRect b="13872"/>
          <a:stretch/>
        </p:blipFill>
        <p:spPr>
          <a:xfrm>
            <a:off x="7224113" y="1526065"/>
            <a:ext cx="3311449" cy="4650898"/>
          </a:xfrm>
          <a:prstGeom prst="rect">
            <a:avLst/>
          </a:prstGeom>
        </p:spPr>
      </p:pic>
      <p:pic>
        <p:nvPicPr>
          <p:cNvPr id="6" name="Espace réservé du contenu 16">
            <a:extLst>
              <a:ext uri="{FF2B5EF4-FFF2-40B4-BE49-F238E27FC236}">
                <a16:creationId xmlns:a16="http://schemas.microsoft.com/office/drawing/2014/main" id="{0ED5B75B-8726-686B-1BE5-00E6E5FCBF0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70079" y="1847822"/>
            <a:ext cx="4351338" cy="4351338"/>
          </a:xfrm>
          <a:prstGeom prst="rect">
            <a:avLst/>
          </a:prstGeom>
        </p:spPr>
      </p:pic>
      <p:pic>
        <p:nvPicPr>
          <p:cNvPr id="9" name="Image 8">
            <a:extLst>
              <a:ext uri="{FF2B5EF4-FFF2-40B4-BE49-F238E27FC236}">
                <a16:creationId xmlns:a16="http://schemas.microsoft.com/office/drawing/2014/main" id="{A25141BA-1D2E-AE03-5B69-31377EE80EF5}"/>
              </a:ext>
            </a:extLst>
          </p:cNvPr>
          <p:cNvPicPr>
            <a:picLocks noChangeAspect="1"/>
          </p:cNvPicPr>
          <p:nvPr/>
        </p:nvPicPr>
        <p:blipFill>
          <a:blip r:embed="rId4"/>
          <a:stretch>
            <a:fillRect/>
          </a:stretch>
        </p:blipFill>
        <p:spPr>
          <a:xfrm>
            <a:off x="10111341" y="106834"/>
            <a:ext cx="1896493" cy="2253306"/>
          </a:xfrm>
          <a:prstGeom prst="rect">
            <a:avLst/>
          </a:prstGeom>
        </p:spPr>
      </p:pic>
      <p:pic>
        <p:nvPicPr>
          <p:cNvPr id="10" name="Picture 4" descr="Flèche vers le bas courbe - Icônes flèches gratuites">
            <a:extLst>
              <a:ext uri="{FF2B5EF4-FFF2-40B4-BE49-F238E27FC236}">
                <a16:creationId xmlns:a16="http://schemas.microsoft.com/office/drawing/2014/main" id="{1EA44C67-0427-09F9-AA8B-FB1D6C464D8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Flèche vers le bas courbe - Icônes flèches gratuites">
            <a:extLst>
              <a:ext uri="{FF2B5EF4-FFF2-40B4-BE49-F238E27FC236}">
                <a16:creationId xmlns:a16="http://schemas.microsoft.com/office/drawing/2014/main" id="{E6F21F44-7A41-14E6-4A8B-E02EBDDE603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11116152" flipH="1">
            <a:off x="9469233" y="748768"/>
            <a:ext cx="1284214" cy="1284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338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nodeType="clickEffect">
                                  <p:stCondLst>
                                    <p:cond delay="0"/>
                                  </p:stCondLst>
                                  <p:childTnLst>
                                    <p:animEffect transition="out" filter="barn(inVertical)">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normAutofit fontScale="92500" lnSpcReduction="10000"/>
          </a:bodyPr>
          <a:lstStyle/>
          <a:p>
            <a:pPr lvl="8"/>
            <a:endParaRPr lang="fr-FR" sz="1000" dirty="0"/>
          </a:p>
          <a:p>
            <a:r>
              <a:rPr lang="fr-CH" b="1" dirty="0">
                <a:solidFill>
                  <a:schemeClr val="bg1">
                    <a:lumMod val="65000"/>
                  </a:schemeClr>
                </a:solidFill>
              </a:rPr>
              <a:t>Étape 4 </a:t>
            </a:r>
            <a:r>
              <a:rPr lang="fr-CH" dirty="0">
                <a:solidFill>
                  <a:schemeClr val="bg1">
                    <a:lumMod val="65000"/>
                  </a:schemeClr>
                </a:solidFill>
              </a:rPr>
              <a:t>: coloriage automatique des points sur la carte, avec allers-retours entre carte et tableur </a:t>
            </a:r>
          </a:p>
          <a:p>
            <a:r>
              <a:rPr lang="fr-CH" b="1" dirty="0"/>
              <a:t>Étape 5 </a:t>
            </a:r>
            <a:r>
              <a:rPr lang="fr-CH" dirty="0"/>
              <a:t>: Une fois la couleur des points stabilisée</a:t>
            </a:r>
            <a:r>
              <a:rPr lang="fr-CH" dirty="0">
                <a:solidFill>
                  <a:schemeClr val="bg1"/>
                </a:solidFill>
              </a:rPr>
              <a:t>, deux méthodes pour interpoler : avec des polygones de </a:t>
            </a:r>
            <a:r>
              <a:rPr lang="fr-CH" dirty="0" err="1">
                <a:solidFill>
                  <a:schemeClr val="bg1"/>
                </a:solidFill>
              </a:rPr>
              <a:t>Thiessen</a:t>
            </a:r>
            <a:r>
              <a:rPr lang="fr-CH" dirty="0">
                <a:solidFill>
                  <a:schemeClr val="bg1"/>
                </a:solidFill>
              </a:rPr>
              <a:t>, avec un </a:t>
            </a:r>
            <a:r>
              <a:rPr lang="fr-CH" dirty="0" err="1">
                <a:solidFill>
                  <a:schemeClr val="bg1"/>
                </a:solidFill>
              </a:rPr>
              <a:t>algoirthme</a:t>
            </a:r>
            <a:r>
              <a:rPr lang="fr-CH" dirty="0">
                <a:solidFill>
                  <a:schemeClr val="bg1"/>
                </a:solidFill>
              </a:rPr>
              <a:t> d’interpolation sur une grille (package </a:t>
            </a:r>
            <a:r>
              <a:rPr lang="fr-CH" dirty="0" err="1">
                <a:solidFill>
                  <a:schemeClr val="bg1"/>
                </a:solidFill>
              </a:rPr>
              <a:t>kknn</a:t>
            </a:r>
            <a:r>
              <a:rPr lang="fr-CH" dirty="0">
                <a:solidFill>
                  <a:schemeClr val="bg1"/>
                </a:solidFill>
              </a:rPr>
              <a:t> de R)</a:t>
            </a:r>
          </a:p>
        </p:txBody>
      </p:sp>
      <p:pic>
        <p:nvPicPr>
          <p:cNvPr id="4" name="Espace réservé du contenu 7" descr="Une image contenant carte&#10;&#10;Description générée automatiquement">
            <a:extLst>
              <a:ext uri="{FF2B5EF4-FFF2-40B4-BE49-F238E27FC236}">
                <a16:creationId xmlns:a16="http://schemas.microsoft.com/office/drawing/2014/main" id="{07EC5CC6-5BAB-8412-2F10-D1931D03F2EE}"/>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587331" y="1825625"/>
            <a:ext cx="4351338" cy="4351338"/>
          </a:xfrm>
        </p:spPr>
      </p:pic>
      <p:sp>
        <p:nvSpPr>
          <p:cNvPr id="8" name="ZoneTexte 7">
            <a:extLst>
              <a:ext uri="{FF2B5EF4-FFF2-40B4-BE49-F238E27FC236}">
                <a16:creationId xmlns:a16="http://schemas.microsoft.com/office/drawing/2014/main" id="{CEB30512-B065-CFB7-D249-D4509737DAE0}"/>
              </a:ext>
            </a:extLst>
          </p:cNvPr>
          <p:cNvSpPr txBox="1"/>
          <p:nvPr/>
        </p:nvSpPr>
        <p:spPr>
          <a:xfrm>
            <a:off x="8763000" y="2585446"/>
            <a:ext cx="1023144" cy="369332"/>
          </a:xfrm>
          <a:prstGeom prst="rect">
            <a:avLst/>
          </a:prstGeom>
          <a:solidFill>
            <a:srgbClr val="FFFFFF">
              <a:alpha val="38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t͡ʃ</a:t>
            </a:r>
            <a:r>
              <a:rPr lang="fr-CH" b="1" i="0" dirty="0">
                <a:effectLst/>
                <a:latin typeface="Arial" panose="020B0604020202020204" pitchFamily="34" charset="0"/>
                <a:cs typeface="Arial" panose="020B0604020202020204" pitchFamily="34" charset="0"/>
              </a:rPr>
              <a:t>  </a:t>
            </a:r>
            <a:r>
              <a:rPr lang="fr-CH" b="1" dirty="0" err="1">
                <a:latin typeface="Arial" panose="020B0604020202020204" pitchFamily="34" charset="0"/>
                <a:cs typeface="Arial" panose="020B0604020202020204" pitchFamily="34" charset="0"/>
              </a:rPr>
              <a:t>d͡ʒ</a:t>
            </a:r>
            <a:endParaRPr lang="fr-CH" b="1" dirty="0">
              <a:latin typeface="Arial" panose="020B0604020202020204" pitchFamily="34" charset="0"/>
              <a:cs typeface="Arial" panose="020B0604020202020204" pitchFamily="34" charset="0"/>
            </a:endParaRPr>
          </a:p>
        </p:txBody>
      </p:sp>
      <p:sp>
        <p:nvSpPr>
          <p:cNvPr id="9" name="ZoneTexte 8">
            <a:extLst>
              <a:ext uri="{FF2B5EF4-FFF2-40B4-BE49-F238E27FC236}">
                <a16:creationId xmlns:a16="http://schemas.microsoft.com/office/drawing/2014/main" id="{C8856666-9AE3-E01F-7480-4F6440E704BB}"/>
              </a:ext>
            </a:extLst>
          </p:cNvPr>
          <p:cNvSpPr txBox="1"/>
          <p:nvPr/>
        </p:nvSpPr>
        <p:spPr>
          <a:xfrm>
            <a:off x="8181975" y="3816628"/>
            <a:ext cx="1023144" cy="369332"/>
          </a:xfrm>
          <a:prstGeom prst="rect">
            <a:avLst/>
          </a:prstGeom>
          <a:solidFill>
            <a:srgbClr val="FFFFFF">
              <a:alpha val="38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t͡s</a:t>
            </a:r>
            <a:r>
              <a:rPr lang="fr-CH" b="1" i="0" dirty="0">
                <a:effectLst/>
                <a:latin typeface="Arial" panose="020B0604020202020204" pitchFamily="34" charset="0"/>
                <a:cs typeface="Arial" panose="020B0604020202020204" pitchFamily="34" charset="0"/>
              </a:rPr>
              <a:t> </a:t>
            </a:r>
            <a:r>
              <a:rPr lang="fr-CH" b="1" dirty="0" err="1">
                <a:latin typeface="Arial" panose="020B0604020202020204" pitchFamily="34" charset="0"/>
                <a:cs typeface="Arial" panose="020B0604020202020204" pitchFamily="34" charset="0"/>
              </a:rPr>
              <a:t>d͡z</a:t>
            </a:r>
            <a:endParaRPr lang="fr-CH" b="1" dirty="0">
              <a:latin typeface="Arial" panose="020B0604020202020204" pitchFamily="34" charset="0"/>
              <a:cs typeface="Arial" panose="020B0604020202020204" pitchFamily="34" charset="0"/>
            </a:endParaRPr>
          </a:p>
        </p:txBody>
      </p:sp>
      <p:sp>
        <p:nvSpPr>
          <p:cNvPr id="10" name="ZoneTexte 9">
            <a:extLst>
              <a:ext uri="{FF2B5EF4-FFF2-40B4-BE49-F238E27FC236}">
                <a16:creationId xmlns:a16="http://schemas.microsoft.com/office/drawing/2014/main" id="{EFA9464E-27ED-18AE-7F99-8CF0981F96BD}"/>
              </a:ext>
            </a:extLst>
          </p:cNvPr>
          <p:cNvSpPr txBox="1"/>
          <p:nvPr/>
        </p:nvSpPr>
        <p:spPr>
          <a:xfrm>
            <a:off x="7277100" y="4812129"/>
            <a:ext cx="1023144" cy="369332"/>
          </a:xfrm>
          <a:prstGeom prst="rect">
            <a:avLst/>
          </a:prstGeom>
          <a:solidFill>
            <a:srgbClr val="FFFFFF">
              <a:alpha val="38000"/>
            </a:srgbClr>
          </a:solidFill>
        </p:spPr>
        <p:txBody>
          <a:bodyPr wrap="square" rtlCol="0">
            <a:spAutoFit/>
          </a:bodyPr>
          <a:lstStyle/>
          <a:p>
            <a:pPr algn="ctr"/>
            <a:r>
              <a:rPr lang="el-GR" b="1" i="0" dirty="0">
                <a:effectLst/>
                <a:latin typeface="Arial" panose="020B0604020202020204" pitchFamily="34" charset="0"/>
                <a:cs typeface="Arial" panose="020B0604020202020204" pitchFamily="34" charset="0"/>
              </a:rPr>
              <a:t>θ</a:t>
            </a:r>
            <a:r>
              <a:rPr lang="fr-FR" b="1" i="0" dirty="0">
                <a:effectLst/>
                <a:latin typeface="Arial" panose="020B0604020202020204" pitchFamily="34" charset="0"/>
                <a:cs typeface="Arial" panose="020B0604020202020204" pitchFamily="34" charset="0"/>
              </a:rPr>
              <a:t> </a:t>
            </a:r>
            <a:r>
              <a:rPr lang="fr-CH" b="1" i="0" dirty="0">
                <a:effectLst/>
                <a:latin typeface="Arial" panose="020B0604020202020204" pitchFamily="34" charset="0"/>
                <a:cs typeface="Arial" panose="020B0604020202020204" pitchFamily="34" charset="0"/>
              </a:rPr>
              <a:t>ð</a:t>
            </a:r>
            <a:endParaRPr lang="fr-CH" b="1" dirty="0">
              <a:latin typeface="Arial" panose="020B0604020202020204" pitchFamily="34" charset="0"/>
              <a:cs typeface="Arial" panose="020B0604020202020204" pitchFamily="34" charset="0"/>
            </a:endParaRPr>
          </a:p>
        </p:txBody>
      </p:sp>
      <p:sp>
        <p:nvSpPr>
          <p:cNvPr id="11" name="ZoneTexte 10">
            <a:extLst>
              <a:ext uri="{FF2B5EF4-FFF2-40B4-BE49-F238E27FC236}">
                <a16:creationId xmlns:a16="http://schemas.microsoft.com/office/drawing/2014/main" id="{E166C0A3-5727-EBC4-AEDD-08F78048BC2C}"/>
              </a:ext>
            </a:extLst>
          </p:cNvPr>
          <p:cNvSpPr txBox="1"/>
          <p:nvPr/>
        </p:nvSpPr>
        <p:spPr>
          <a:xfrm>
            <a:off x="9700178" y="4847710"/>
            <a:ext cx="577539" cy="369332"/>
          </a:xfrm>
          <a:prstGeom prst="rect">
            <a:avLst/>
          </a:prstGeom>
          <a:solidFill>
            <a:srgbClr val="FFFFFF">
              <a:alpha val="38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t͡s</a:t>
            </a:r>
            <a:r>
              <a:rPr lang="fr-CH" b="1" i="0" dirty="0">
                <a:effectLst/>
                <a:latin typeface="Arial" panose="020B0604020202020204" pitchFamily="34" charset="0"/>
                <a:cs typeface="Arial" panose="020B0604020202020204" pitchFamily="34" charset="0"/>
              </a:rPr>
              <a:t> z</a:t>
            </a:r>
            <a:endParaRPr lang="fr-CH" b="1" dirty="0">
              <a:latin typeface="Arial" panose="020B0604020202020204" pitchFamily="34" charset="0"/>
              <a:cs typeface="Arial" panose="020B0604020202020204" pitchFamily="34" charset="0"/>
            </a:endParaRPr>
          </a:p>
        </p:txBody>
      </p:sp>
      <p:sp>
        <p:nvSpPr>
          <p:cNvPr id="12" name="ZoneTexte 11">
            <a:extLst>
              <a:ext uri="{FF2B5EF4-FFF2-40B4-BE49-F238E27FC236}">
                <a16:creationId xmlns:a16="http://schemas.microsoft.com/office/drawing/2014/main" id="{12FCE851-C65A-95EB-6876-7E0155C8DA2E}"/>
              </a:ext>
            </a:extLst>
          </p:cNvPr>
          <p:cNvSpPr txBox="1"/>
          <p:nvPr/>
        </p:nvSpPr>
        <p:spPr>
          <a:xfrm>
            <a:off x="6172202" y="2033515"/>
            <a:ext cx="2671844" cy="692497"/>
          </a:xfrm>
          <a:prstGeom prst="rect">
            <a:avLst/>
          </a:prstGeom>
          <a:noFill/>
        </p:spPr>
        <p:txBody>
          <a:bodyPr wrap="square" rtlCol="0">
            <a:spAutoFit/>
          </a:bodyPr>
          <a:lstStyle/>
          <a:p>
            <a:pPr algn="ctr"/>
            <a:r>
              <a:rPr lang="fr-FR" b="1" dirty="0"/>
              <a:t>carte XI</a:t>
            </a:r>
          </a:p>
          <a:p>
            <a:pPr algn="ctr"/>
            <a:r>
              <a:rPr lang="fr-FR" sz="1050" b="1" dirty="0"/>
              <a:t>Types : </a:t>
            </a:r>
            <a:r>
              <a:rPr lang="fr-FR" sz="1050" b="1" i="1" dirty="0" err="1"/>
              <a:t>campu</a:t>
            </a:r>
            <a:r>
              <a:rPr lang="fr-FR" sz="1050" b="1" i="1" dirty="0"/>
              <a:t>, </a:t>
            </a:r>
            <a:r>
              <a:rPr lang="fr-FR" sz="1050" b="1" i="1" dirty="0" err="1"/>
              <a:t>galbinu</a:t>
            </a:r>
            <a:r>
              <a:rPr lang="fr-FR" sz="1050" b="1" i="1" dirty="0"/>
              <a:t>,</a:t>
            </a:r>
            <a:br>
              <a:rPr lang="fr-FR" sz="1050" b="1" i="1" dirty="0"/>
            </a:br>
            <a:r>
              <a:rPr lang="fr-FR" sz="1050" b="1" i="1" dirty="0" err="1"/>
              <a:t>musca</a:t>
            </a:r>
            <a:r>
              <a:rPr lang="fr-FR" sz="1050" b="1" i="1" dirty="0"/>
              <a:t>, </a:t>
            </a:r>
            <a:r>
              <a:rPr lang="fr-FR" sz="1050" b="1" i="1" dirty="0" err="1"/>
              <a:t>larga</a:t>
            </a:r>
            <a:endParaRPr lang="fr-CH" sz="1050" b="1" i="1" dirty="0"/>
          </a:p>
        </p:txBody>
      </p:sp>
      <p:pic>
        <p:nvPicPr>
          <p:cNvPr id="13" name="Image 12" descr="Une image contenant carte&#10;&#10;Description générée automatiquement">
            <a:extLst>
              <a:ext uri="{FF2B5EF4-FFF2-40B4-BE49-F238E27FC236}">
                <a16:creationId xmlns:a16="http://schemas.microsoft.com/office/drawing/2014/main" id="{099CEEA2-AB0A-6BD6-A622-9812B9F3713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9091"/>
          <a:stretch/>
        </p:blipFill>
        <p:spPr>
          <a:xfrm>
            <a:off x="10108960" y="183875"/>
            <a:ext cx="1859774" cy="1641750"/>
          </a:xfrm>
          <a:prstGeom prst="rect">
            <a:avLst/>
          </a:prstGeom>
        </p:spPr>
      </p:pic>
      <p:pic>
        <p:nvPicPr>
          <p:cNvPr id="14" name="Image 13" descr="Une image contenant carte&#10;&#10;Description générée automatiquement">
            <a:extLst>
              <a:ext uri="{FF2B5EF4-FFF2-40B4-BE49-F238E27FC236}">
                <a16:creationId xmlns:a16="http://schemas.microsoft.com/office/drawing/2014/main" id="{879FBED5-E58D-071C-506D-D1DF3853A2B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08960" y="1839196"/>
            <a:ext cx="1859774" cy="1492500"/>
          </a:xfrm>
          <a:prstGeom prst="rect">
            <a:avLst/>
          </a:prstGeom>
        </p:spPr>
      </p:pic>
      <p:pic>
        <p:nvPicPr>
          <p:cNvPr id="15" name="Picture 4" descr="Flèche vers le bas courbe - Icônes flèches gratuites">
            <a:extLst>
              <a:ext uri="{FF2B5EF4-FFF2-40B4-BE49-F238E27FC236}">
                <a16:creationId xmlns:a16="http://schemas.microsoft.com/office/drawing/2014/main" id="{3279B2DD-71CB-8815-E7CB-6ADD4B4FDC7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4934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normAutofit fontScale="92500" lnSpcReduction="10000"/>
          </a:bodyPr>
          <a:lstStyle/>
          <a:p>
            <a:pPr lvl="8"/>
            <a:endParaRPr lang="fr-FR" sz="1000" dirty="0"/>
          </a:p>
          <a:p>
            <a:r>
              <a:rPr lang="fr-CH" b="1" dirty="0">
                <a:solidFill>
                  <a:schemeClr val="bg1">
                    <a:lumMod val="65000"/>
                  </a:schemeClr>
                </a:solidFill>
              </a:rPr>
              <a:t>Étape 4</a:t>
            </a:r>
            <a:r>
              <a:rPr lang="fr-CH" dirty="0">
                <a:solidFill>
                  <a:schemeClr val="bg1">
                    <a:lumMod val="65000"/>
                  </a:schemeClr>
                </a:solidFill>
              </a:rPr>
              <a:t> : coloriage automatique des points sur la carte, avec allers-retours entre carte et tableur </a:t>
            </a:r>
          </a:p>
          <a:p>
            <a:r>
              <a:rPr lang="fr-CH" b="1" dirty="0"/>
              <a:t>Étape 5 </a:t>
            </a:r>
            <a:r>
              <a:rPr lang="fr-CH" dirty="0"/>
              <a:t>: Une fois la couleur des points stabilisée, deux méthodes pour interpoler : avec des polygones de </a:t>
            </a:r>
            <a:r>
              <a:rPr lang="fr-CH" dirty="0" err="1"/>
              <a:t>Thiessen</a:t>
            </a:r>
            <a:r>
              <a:rPr lang="fr-CH" dirty="0">
                <a:solidFill>
                  <a:schemeClr val="bg1"/>
                </a:solidFill>
              </a:rPr>
              <a:t>, avec un </a:t>
            </a:r>
            <a:r>
              <a:rPr lang="fr-CH" dirty="0" err="1">
                <a:solidFill>
                  <a:schemeClr val="bg1"/>
                </a:solidFill>
              </a:rPr>
              <a:t>algoirthme</a:t>
            </a:r>
            <a:r>
              <a:rPr lang="fr-CH" dirty="0">
                <a:solidFill>
                  <a:schemeClr val="bg1"/>
                </a:solidFill>
              </a:rPr>
              <a:t> d’interpolation sur une grille (package </a:t>
            </a:r>
            <a:r>
              <a:rPr lang="fr-CH" dirty="0" err="1">
                <a:solidFill>
                  <a:schemeClr val="bg1"/>
                </a:solidFill>
              </a:rPr>
              <a:t>kknn</a:t>
            </a:r>
            <a:r>
              <a:rPr lang="fr-CH" dirty="0">
                <a:solidFill>
                  <a:schemeClr val="bg1"/>
                </a:solidFill>
              </a:rPr>
              <a:t> de R)</a:t>
            </a:r>
          </a:p>
        </p:txBody>
      </p:sp>
      <p:pic>
        <p:nvPicPr>
          <p:cNvPr id="13" name="Espace réservé du contenu 14" descr="Une image contenant carte&#10;&#10;Description générée automatiquement">
            <a:extLst>
              <a:ext uri="{FF2B5EF4-FFF2-40B4-BE49-F238E27FC236}">
                <a16:creationId xmlns:a16="http://schemas.microsoft.com/office/drawing/2014/main" id="{659EC5F1-100F-631D-24DC-14203050D2F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7331" y="1825625"/>
            <a:ext cx="4351338" cy="4351338"/>
          </a:xfrm>
          <a:prstGeom prst="rect">
            <a:avLst/>
          </a:prstGeom>
        </p:spPr>
      </p:pic>
      <p:sp>
        <p:nvSpPr>
          <p:cNvPr id="14" name="ZoneTexte 13">
            <a:extLst>
              <a:ext uri="{FF2B5EF4-FFF2-40B4-BE49-F238E27FC236}">
                <a16:creationId xmlns:a16="http://schemas.microsoft.com/office/drawing/2014/main" id="{33854D32-5815-8A5B-FC70-38BCBB4D1E73}"/>
              </a:ext>
            </a:extLst>
          </p:cNvPr>
          <p:cNvSpPr txBox="1"/>
          <p:nvPr/>
        </p:nvSpPr>
        <p:spPr>
          <a:xfrm>
            <a:off x="8890220" y="2585446"/>
            <a:ext cx="768704" cy="369332"/>
          </a:xfrm>
          <a:prstGeom prst="rect">
            <a:avLst/>
          </a:prstGeom>
          <a:solidFill>
            <a:srgbClr val="FFFFFF">
              <a:alpha val="22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t͡ʃ</a:t>
            </a:r>
            <a:r>
              <a:rPr lang="fr-CH" b="1" i="0" dirty="0">
                <a:effectLst/>
                <a:latin typeface="Arial" panose="020B0604020202020204" pitchFamily="34" charset="0"/>
                <a:cs typeface="Arial" panose="020B0604020202020204" pitchFamily="34" charset="0"/>
              </a:rPr>
              <a:t>  </a:t>
            </a:r>
            <a:r>
              <a:rPr lang="fr-CH" b="1" dirty="0" err="1">
                <a:latin typeface="Arial" panose="020B0604020202020204" pitchFamily="34" charset="0"/>
                <a:cs typeface="Arial" panose="020B0604020202020204" pitchFamily="34" charset="0"/>
              </a:rPr>
              <a:t>d͡ʒ</a:t>
            </a:r>
            <a:endParaRPr lang="fr-CH" b="1" dirty="0">
              <a:latin typeface="Arial" panose="020B0604020202020204" pitchFamily="34" charset="0"/>
              <a:cs typeface="Arial" panose="020B0604020202020204" pitchFamily="34" charset="0"/>
            </a:endParaRPr>
          </a:p>
        </p:txBody>
      </p:sp>
      <p:sp>
        <p:nvSpPr>
          <p:cNvPr id="15" name="ZoneTexte 14">
            <a:extLst>
              <a:ext uri="{FF2B5EF4-FFF2-40B4-BE49-F238E27FC236}">
                <a16:creationId xmlns:a16="http://schemas.microsoft.com/office/drawing/2014/main" id="{12B26E37-5EA5-311F-DB3C-637F71A817DC}"/>
              </a:ext>
            </a:extLst>
          </p:cNvPr>
          <p:cNvSpPr txBox="1"/>
          <p:nvPr/>
        </p:nvSpPr>
        <p:spPr>
          <a:xfrm>
            <a:off x="8309195" y="3816628"/>
            <a:ext cx="768704" cy="369332"/>
          </a:xfrm>
          <a:prstGeom prst="rect">
            <a:avLst/>
          </a:prstGeom>
          <a:solidFill>
            <a:srgbClr val="FFFFFF">
              <a:alpha val="22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t͡s</a:t>
            </a:r>
            <a:r>
              <a:rPr lang="fr-CH" b="1" i="0" dirty="0">
                <a:effectLst/>
                <a:latin typeface="Arial" panose="020B0604020202020204" pitchFamily="34" charset="0"/>
                <a:cs typeface="Arial" panose="020B0604020202020204" pitchFamily="34" charset="0"/>
              </a:rPr>
              <a:t> </a:t>
            </a:r>
            <a:r>
              <a:rPr lang="fr-CH" b="1" dirty="0" err="1">
                <a:latin typeface="Arial" panose="020B0604020202020204" pitchFamily="34" charset="0"/>
                <a:cs typeface="Arial" panose="020B0604020202020204" pitchFamily="34" charset="0"/>
              </a:rPr>
              <a:t>d͡z</a:t>
            </a:r>
            <a:endParaRPr lang="fr-CH" b="1" dirty="0">
              <a:latin typeface="Arial" panose="020B0604020202020204" pitchFamily="34" charset="0"/>
              <a:cs typeface="Arial" panose="020B0604020202020204" pitchFamily="34" charset="0"/>
            </a:endParaRPr>
          </a:p>
        </p:txBody>
      </p:sp>
      <p:sp>
        <p:nvSpPr>
          <p:cNvPr id="16" name="ZoneTexte 15">
            <a:extLst>
              <a:ext uri="{FF2B5EF4-FFF2-40B4-BE49-F238E27FC236}">
                <a16:creationId xmlns:a16="http://schemas.microsoft.com/office/drawing/2014/main" id="{1359718D-5D79-3B87-7FCC-A35D6B7851F5}"/>
              </a:ext>
            </a:extLst>
          </p:cNvPr>
          <p:cNvSpPr txBox="1"/>
          <p:nvPr/>
        </p:nvSpPr>
        <p:spPr>
          <a:xfrm>
            <a:off x="7526154" y="4812129"/>
            <a:ext cx="525036" cy="369332"/>
          </a:xfrm>
          <a:prstGeom prst="rect">
            <a:avLst/>
          </a:prstGeom>
          <a:solidFill>
            <a:srgbClr val="FFFFFF">
              <a:alpha val="22000"/>
            </a:srgbClr>
          </a:solidFill>
        </p:spPr>
        <p:txBody>
          <a:bodyPr wrap="square" rtlCol="0">
            <a:spAutoFit/>
          </a:bodyPr>
          <a:lstStyle/>
          <a:p>
            <a:pPr algn="ctr"/>
            <a:r>
              <a:rPr lang="el-GR" b="1" i="0" dirty="0">
                <a:effectLst/>
                <a:latin typeface="Arial" panose="020B0604020202020204" pitchFamily="34" charset="0"/>
                <a:cs typeface="Arial" panose="020B0604020202020204" pitchFamily="34" charset="0"/>
              </a:rPr>
              <a:t>θ</a:t>
            </a:r>
            <a:r>
              <a:rPr lang="fr-FR" b="1" i="0" dirty="0">
                <a:effectLst/>
                <a:latin typeface="Arial" panose="020B0604020202020204" pitchFamily="34" charset="0"/>
                <a:cs typeface="Arial" panose="020B0604020202020204" pitchFamily="34" charset="0"/>
              </a:rPr>
              <a:t> </a:t>
            </a:r>
            <a:r>
              <a:rPr lang="fr-CH" b="1" i="0" dirty="0">
                <a:effectLst/>
                <a:latin typeface="Arial" panose="020B0604020202020204" pitchFamily="34" charset="0"/>
                <a:cs typeface="Arial" panose="020B0604020202020204" pitchFamily="34" charset="0"/>
              </a:rPr>
              <a:t>ð</a:t>
            </a:r>
            <a:endParaRPr lang="fr-CH" b="1" dirty="0">
              <a:latin typeface="Arial" panose="020B0604020202020204" pitchFamily="34" charset="0"/>
              <a:cs typeface="Arial" panose="020B0604020202020204" pitchFamily="34" charset="0"/>
            </a:endParaRPr>
          </a:p>
        </p:txBody>
      </p:sp>
      <p:sp>
        <p:nvSpPr>
          <p:cNvPr id="17" name="ZoneTexte 16">
            <a:extLst>
              <a:ext uri="{FF2B5EF4-FFF2-40B4-BE49-F238E27FC236}">
                <a16:creationId xmlns:a16="http://schemas.microsoft.com/office/drawing/2014/main" id="{F003CC52-A3C4-0692-EA2D-B9BB046990C0}"/>
              </a:ext>
            </a:extLst>
          </p:cNvPr>
          <p:cNvSpPr txBox="1"/>
          <p:nvPr/>
        </p:nvSpPr>
        <p:spPr>
          <a:xfrm>
            <a:off x="9700178" y="4847710"/>
            <a:ext cx="577539" cy="369332"/>
          </a:xfrm>
          <a:prstGeom prst="rect">
            <a:avLst/>
          </a:prstGeom>
          <a:solidFill>
            <a:srgbClr val="FFFFFF">
              <a:alpha val="22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t͡s</a:t>
            </a:r>
            <a:r>
              <a:rPr lang="fr-CH" b="1" i="0" dirty="0">
                <a:effectLst/>
                <a:latin typeface="Arial" panose="020B0604020202020204" pitchFamily="34" charset="0"/>
                <a:cs typeface="Arial" panose="020B0604020202020204" pitchFamily="34" charset="0"/>
              </a:rPr>
              <a:t> z</a:t>
            </a:r>
            <a:endParaRPr lang="fr-CH" b="1" dirty="0">
              <a:latin typeface="Arial" panose="020B0604020202020204" pitchFamily="34" charset="0"/>
              <a:cs typeface="Arial" panose="020B0604020202020204" pitchFamily="34" charset="0"/>
            </a:endParaRPr>
          </a:p>
        </p:txBody>
      </p:sp>
      <p:sp>
        <p:nvSpPr>
          <p:cNvPr id="18" name="ZoneTexte 17">
            <a:extLst>
              <a:ext uri="{FF2B5EF4-FFF2-40B4-BE49-F238E27FC236}">
                <a16:creationId xmlns:a16="http://schemas.microsoft.com/office/drawing/2014/main" id="{6939ACE9-E806-4DB0-B200-27826DAF5BDE}"/>
              </a:ext>
            </a:extLst>
          </p:cNvPr>
          <p:cNvSpPr txBox="1"/>
          <p:nvPr/>
        </p:nvSpPr>
        <p:spPr>
          <a:xfrm>
            <a:off x="6172202" y="2033515"/>
            <a:ext cx="2671844" cy="692497"/>
          </a:xfrm>
          <a:prstGeom prst="rect">
            <a:avLst/>
          </a:prstGeom>
          <a:noFill/>
        </p:spPr>
        <p:txBody>
          <a:bodyPr wrap="square" rtlCol="0">
            <a:spAutoFit/>
          </a:bodyPr>
          <a:lstStyle/>
          <a:p>
            <a:pPr algn="ctr"/>
            <a:r>
              <a:rPr lang="fr-FR" b="1" dirty="0"/>
              <a:t>carte XI</a:t>
            </a:r>
          </a:p>
          <a:p>
            <a:pPr algn="ctr"/>
            <a:r>
              <a:rPr lang="fr-FR" sz="1050" b="1" dirty="0"/>
              <a:t>Types : </a:t>
            </a:r>
            <a:r>
              <a:rPr lang="fr-FR" sz="1050" b="1" i="1" dirty="0" err="1"/>
              <a:t>campu</a:t>
            </a:r>
            <a:r>
              <a:rPr lang="fr-FR" sz="1050" b="1" i="1" dirty="0"/>
              <a:t>, </a:t>
            </a:r>
            <a:r>
              <a:rPr lang="fr-FR" sz="1050" b="1" i="1" dirty="0" err="1"/>
              <a:t>galbinu</a:t>
            </a:r>
            <a:r>
              <a:rPr lang="fr-FR" sz="1050" b="1" i="1" dirty="0"/>
              <a:t>,</a:t>
            </a:r>
            <a:br>
              <a:rPr lang="fr-FR" sz="1050" b="1" i="1" dirty="0"/>
            </a:br>
            <a:r>
              <a:rPr lang="fr-FR" sz="1050" b="1" i="1" dirty="0" err="1"/>
              <a:t>musca</a:t>
            </a:r>
            <a:r>
              <a:rPr lang="fr-FR" sz="1050" b="1" i="1" dirty="0"/>
              <a:t>, </a:t>
            </a:r>
            <a:r>
              <a:rPr lang="fr-FR" sz="1050" b="1" i="1" dirty="0" err="1"/>
              <a:t>larga</a:t>
            </a:r>
            <a:endParaRPr lang="fr-CH" sz="1050" b="1" i="1" dirty="0"/>
          </a:p>
        </p:txBody>
      </p:sp>
      <p:pic>
        <p:nvPicPr>
          <p:cNvPr id="19" name="Image 18" descr="Une image contenant carte&#10;&#10;Description générée automatiquement">
            <a:extLst>
              <a:ext uri="{FF2B5EF4-FFF2-40B4-BE49-F238E27FC236}">
                <a16:creationId xmlns:a16="http://schemas.microsoft.com/office/drawing/2014/main" id="{244EF80D-FEA5-76CB-8D37-987805E6833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9091"/>
          <a:stretch/>
        </p:blipFill>
        <p:spPr>
          <a:xfrm>
            <a:off x="10108960" y="183875"/>
            <a:ext cx="1859774" cy="1641750"/>
          </a:xfrm>
          <a:prstGeom prst="rect">
            <a:avLst/>
          </a:prstGeom>
        </p:spPr>
      </p:pic>
      <p:pic>
        <p:nvPicPr>
          <p:cNvPr id="20" name="Image 19" descr="Une image contenant carte&#10;&#10;Description générée automatiquement">
            <a:extLst>
              <a:ext uri="{FF2B5EF4-FFF2-40B4-BE49-F238E27FC236}">
                <a16:creationId xmlns:a16="http://schemas.microsoft.com/office/drawing/2014/main" id="{ED4FEFA7-9E91-2A61-5ED0-625D732B60E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08960" y="1839196"/>
            <a:ext cx="1859774" cy="1492500"/>
          </a:xfrm>
          <a:prstGeom prst="rect">
            <a:avLst/>
          </a:prstGeom>
        </p:spPr>
      </p:pic>
      <p:pic>
        <p:nvPicPr>
          <p:cNvPr id="21" name="Picture 4" descr="Flèche vers le bas courbe - Icônes flèches gratuites">
            <a:extLst>
              <a:ext uri="{FF2B5EF4-FFF2-40B4-BE49-F238E27FC236}">
                <a16:creationId xmlns:a16="http://schemas.microsoft.com/office/drawing/2014/main" id="{F6565501-D630-BDEF-FAD7-5F2276F98FDB}"/>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9692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3377EE33-31DF-95F0-D6AF-6EBFE25A216F}"/>
              </a:ext>
            </a:extLst>
          </p:cNvPr>
          <p:cNvSpPr>
            <a:spLocks noGrp="1"/>
          </p:cNvSpPr>
          <p:nvPr>
            <p:ph type="title"/>
          </p:nvPr>
        </p:nvSpPr>
        <p:spPr/>
        <p:txBody>
          <a:bodyPr/>
          <a:lstStyle/>
          <a:p>
            <a:r>
              <a:rPr lang="fr-FR" dirty="0"/>
              <a:t>Contexte du projet </a:t>
            </a:r>
            <a:endParaRPr lang="fr-CH" dirty="0"/>
          </a:p>
        </p:txBody>
      </p:sp>
      <p:sp>
        <p:nvSpPr>
          <p:cNvPr id="6" name="Espace réservé du texte 5">
            <a:extLst>
              <a:ext uri="{FF2B5EF4-FFF2-40B4-BE49-F238E27FC236}">
                <a16:creationId xmlns:a16="http://schemas.microsoft.com/office/drawing/2014/main" id="{D4B11F8D-1D92-7F67-EE70-B2624280FD2B}"/>
              </a:ext>
            </a:extLst>
          </p:cNvPr>
          <p:cNvSpPr>
            <a:spLocks noGrp="1"/>
          </p:cNvSpPr>
          <p:nvPr>
            <p:ph type="body" idx="1"/>
          </p:nvPr>
        </p:nvSpPr>
        <p:spPr/>
        <p:txBody>
          <a:bodyPr/>
          <a:lstStyle/>
          <a:p>
            <a:endParaRPr lang="fr-CH"/>
          </a:p>
        </p:txBody>
      </p:sp>
    </p:spTree>
    <p:extLst>
      <p:ext uri="{BB962C8B-B14F-4D97-AF65-F5344CB8AC3E}">
        <p14:creationId xmlns:p14="http://schemas.microsoft.com/office/powerpoint/2010/main" val="23371341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normAutofit lnSpcReduction="10000"/>
          </a:bodyPr>
          <a:lstStyle/>
          <a:p>
            <a:pPr lvl="8"/>
            <a:endParaRPr lang="fr-FR" sz="1000" dirty="0"/>
          </a:p>
          <a:p>
            <a:r>
              <a:rPr lang="fr-CH" b="1" dirty="0">
                <a:solidFill>
                  <a:schemeClr val="bg1">
                    <a:lumMod val="65000"/>
                  </a:schemeClr>
                </a:solidFill>
              </a:rPr>
              <a:t>Étape 4 </a:t>
            </a:r>
            <a:r>
              <a:rPr lang="fr-CH" dirty="0">
                <a:solidFill>
                  <a:schemeClr val="bg1">
                    <a:lumMod val="65000"/>
                  </a:schemeClr>
                </a:solidFill>
              </a:rPr>
              <a:t>: coloriage automatique des points sur la carte, avec allers-retours entre carte et tableur </a:t>
            </a:r>
          </a:p>
          <a:p>
            <a:r>
              <a:rPr lang="fr-CH" b="1" dirty="0"/>
              <a:t>Étape 5 </a:t>
            </a:r>
            <a:r>
              <a:rPr lang="fr-CH" dirty="0"/>
              <a:t>: Une fois la couleur des points stabilisée, deux méthodes pour interpoler : </a:t>
            </a:r>
            <a:r>
              <a:rPr lang="fr-CH" dirty="0">
                <a:solidFill>
                  <a:schemeClr val="bg1">
                    <a:lumMod val="65000"/>
                  </a:schemeClr>
                </a:solidFill>
              </a:rPr>
              <a:t>avec des polygones de </a:t>
            </a:r>
            <a:r>
              <a:rPr lang="fr-CH" dirty="0" err="1">
                <a:solidFill>
                  <a:schemeClr val="bg1">
                    <a:lumMod val="65000"/>
                  </a:schemeClr>
                </a:solidFill>
              </a:rPr>
              <a:t>Thiessen</a:t>
            </a:r>
            <a:r>
              <a:rPr lang="fr-CH" dirty="0">
                <a:solidFill>
                  <a:schemeClr val="bg1">
                    <a:lumMod val="65000"/>
                  </a:schemeClr>
                </a:solidFill>
              </a:rPr>
              <a:t>, </a:t>
            </a:r>
            <a:r>
              <a:rPr lang="fr-CH" dirty="0"/>
              <a:t>avec un raster (sur une grille, package </a:t>
            </a:r>
            <a:r>
              <a:rPr lang="fr-CH" i="1" dirty="0" err="1"/>
              <a:t>kknn</a:t>
            </a:r>
            <a:br>
              <a:rPr lang="fr-CH" dirty="0"/>
            </a:br>
            <a:r>
              <a:rPr lang="fr-CH" dirty="0"/>
              <a:t>dans le logiciel R)</a:t>
            </a:r>
          </a:p>
        </p:txBody>
      </p:sp>
      <p:pic>
        <p:nvPicPr>
          <p:cNvPr id="13" name="Espace réservé du contenu 14" descr="Une image contenant carte&#10;&#10;Description générée automatiquement">
            <a:extLst>
              <a:ext uri="{FF2B5EF4-FFF2-40B4-BE49-F238E27FC236}">
                <a16:creationId xmlns:a16="http://schemas.microsoft.com/office/drawing/2014/main" id="{C2759CE7-D8DF-73BC-E423-17DF1BBD46BA}"/>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587331" y="1825625"/>
            <a:ext cx="4351338" cy="4351338"/>
          </a:xfrm>
        </p:spPr>
      </p:pic>
      <p:sp>
        <p:nvSpPr>
          <p:cNvPr id="14" name="ZoneTexte 13">
            <a:extLst>
              <a:ext uri="{FF2B5EF4-FFF2-40B4-BE49-F238E27FC236}">
                <a16:creationId xmlns:a16="http://schemas.microsoft.com/office/drawing/2014/main" id="{88F8346F-CEA8-5086-A03E-21D0763CD9CA}"/>
              </a:ext>
            </a:extLst>
          </p:cNvPr>
          <p:cNvSpPr txBox="1"/>
          <p:nvPr/>
        </p:nvSpPr>
        <p:spPr>
          <a:xfrm>
            <a:off x="8763000" y="2585446"/>
            <a:ext cx="1023144" cy="369332"/>
          </a:xfrm>
          <a:prstGeom prst="rect">
            <a:avLst/>
          </a:prstGeom>
          <a:solidFill>
            <a:srgbClr val="FFFFFF">
              <a:alpha val="16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t͡ʃ</a:t>
            </a:r>
            <a:r>
              <a:rPr lang="fr-CH" b="1" i="0" dirty="0">
                <a:effectLst/>
                <a:latin typeface="Arial" panose="020B0604020202020204" pitchFamily="34" charset="0"/>
                <a:cs typeface="Arial" panose="020B0604020202020204" pitchFamily="34" charset="0"/>
              </a:rPr>
              <a:t>  </a:t>
            </a:r>
            <a:r>
              <a:rPr lang="fr-CH" b="1" dirty="0" err="1">
                <a:latin typeface="Arial" panose="020B0604020202020204" pitchFamily="34" charset="0"/>
                <a:cs typeface="Arial" panose="020B0604020202020204" pitchFamily="34" charset="0"/>
              </a:rPr>
              <a:t>d͡ʒ</a:t>
            </a:r>
            <a:endParaRPr lang="fr-CH" b="1" dirty="0">
              <a:latin typeface="Arial" panose="020B0604020202020204" pitchFamily="34" charset="0"/>
              <a:cs typeface="Arial" panose="020B0604020202020204" pitchFamily="34" charset="0"/>
            </a:endParaRPr>
          </a:p>
        </p:txBody>
      </p:sp>
      <p:sp>
        <p:nvSpPr>
          <p:cNvPr id="15" name="ZoneTexte 14">
            <a:extLst>
              <a:ext uri="{FF2B5EF4-FFF2-40B4-BE49-F238E27FC236}">
                <a16:creationId xmlns:a16="http://schemas.microsoft.com/office/drawing/2014/main" id="{E04797CA-9DD0-B420-85E8-3FE6C6F18AEC}"/>
              </a:ext>
            </a:extLst>
          </p:cNvPr>
          <p:cNvSpPr txBox="1"/>
          <p:nvPr/>
        </p:nvSpPr>
        <p:spPr>
          <a:xfrm>
            <a:off x="8309195" y="3816628"/>
            <a:ext cx="768704" cy="369332"/>
          </a:xfrm>
          <a:prstGeom prst="rect">
            <a:avLst/>
          </a:prstGeom>
          <a:solidFill>
            <a:srgbClr val="FFFFFF">
              <a:alpha val="16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t͡s</a:t>
            </a:r>
            <a:r>
              <a:rPr lang="fr-CH" b="1" i="0" dirty="0">
                <a:effectLst/>
                <a:latin typeface="Arial" panose="020B0604020202020204" pitchFamily="34" charset="0"/>
                <a:cs typeface="Arial" panose="020B0604020202020204" pitchFamily="34" charset="0"/>
              </a:rPr>
              <a:t> </a:t>
            </a:r>
            <a:r>
              <a:rPr lang="fr-CH" b="1" dirty="0" err="1">
                <a:latin typeface="Arial" panose="020B0604020202020204" pitchFamily="34" charset="0"/>
                <a:cs typeface="Arial" panose="020B0604020202020204" pitchFamily="34" charset="0"/>
              </a:rPr>
              <a:t>d͡z</a:t>
            </a:r>
            <a:endParaRPr lang="fr-CH" b="1" dirty="0">
              <a:latin typeface="Arial" panose="020B0604020202020204" pitchFamily="34" charset="0"/>
              <a:cs typeface="Arial" panose="020B0604020202020204" pitchFamily="34" charset="0"/>
            </a:endParaRPr>
          </a:p>
        </p:txBody>
      </p:sp>
      <p:sp>
        <p:nvSpPr>
          <p:cNvPr id="16" name="ZoneTexte 15">
            <a:extLst>
              <a:ext uri="{FF2B5EF4-FFF2-40B4-BE49-F238E27FC236}">
                <a16:creationId xmlns:a16="http://schemas.microsoft.com/office/drawing/2014/main" id="{C72E5AA8-B126-7CC1-C59C-B6FB69E8AAA7}"/>
              </a:ext>
            </a:extLst>
          </p:cNvPr>
          <p:cNvSpPr txBox="1"/>
          <p:nvPr/>
        </p:nvSpPr>
        <p:spPr>
          <a:xfrm>
            <a:off x="7277100" y="4812129"/>
            <a:ext cx="1023144" cy="369332"/>
          </a:xfrm>
          <a:prstGeom prst="rect">
            <a:avLst/>
          </a:prstGeom>
          <a:solidFill>
            <a:srgbClr val="FFFFFF">
              <a:alpha val="16000"/>
            </a:srgbClr>
          </a:solidFill>
        </p:spPr>
        <p:txBody>
          <a:bodyPr wrap="square" rtlCol="0">
            <a:spAutoFit/>
          </a:bodyPr>
          <a:lstStyle/>
          <a:p>
            <a:pPr algn="ctr"/>
            <a:r>
              <a:rPr lang="el-GR" b="1" i="0" dirty="0">
                <a:effectLst/>
                <a:latin typeface="Arial" panose="020B0604020202020204" pitchFamily="34" charset="0"/>
                <a:cs typeface="Arial" panose="020B0604020202020204" pitchFamily="34" charset="0"/>
              </a:rPr>
              <a:t>θ</a:t>
            </a:r>
            <a:r>
              <a:rPr lang="fr-FR" b="1" i="0" dirty="0">
                <a:effectLst/>
                <a:latin typeface="Arial" panose="020B0604020202020204" pitchFamily="34" charset="0"/>
                <a:cs typeface="Arial" panose="020B0604020202020204" pitchFamily="34" charset="0"/>
              </a:rPr>
              <a:t> </a:t>
            </a:r>
            <a:r>
              <a:rPr lang="fr-CH" b="1" i="0" dirty="0">
                <a:effectLst/>
                <a:latin typeface="Arial" panose="020B0604020202020204" pitchFamily="34" charset="0"/>
                <a:cs typeface="Arial" panose="020B0604020202020204" pitchFamily="34" charset="0"/>
              </a:rPr>
              <a:t>ð</a:t>
            </a:r>
            <a:endParaRPr lang="fr-CH" b="1" dirty="0">
              <a:latin typeface="Arial" panose="020B0604020202020204" pitchFamily="34" charset="0"/>
              <a:cs typeface="Arial" panose="020B0604020202020204" pitchFamily="34" charset="0"/>
            </a:endParaRPr>
          </a:p>
        </p:txBody>
      </p:sp>
      <p:sp>
        <p:nvSpPr>
          <p:cNvPr id="17" name="ZoneTexte 16">
            <a:extLst>
              <a:ext uri="{FF2B5EF4-FFF2-40B4-BE49-F238E27FC236}">
                <a16:creationId xmlns:a16="http://schemas.microsoft.com/office/drawing/2014/main" id="{68B57969-672F-967D-B75E-14B15EA201B2}"/>
              </a:ext>
            </a:extLst>
          </p:cNvPr>
          <p:cNvSpPr txBox="1"/>
          <p:nvPr/>
        </p:nvSpPr>
        <p:spPr>
          <a:xfrm>
            <a:off x="9700178" y="4847710"/>
            <a:ext cx="577539" cy="369332"/>
          </a:xfrm>
          <a:prstGeom prst="rect">
            <a:avLst/>
          </a:prstGeom>
          <a:solidFill>
            <a:srgbClr val="FFFFFF">
              <a:alpha val="16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t͡s</a:t>
            </a:r>
            <a:r>
              <a:rPr lang="fr-CH" b="1" i="0" dirty="0">
                <a:effectLst/>
                <a:latin typeface="Arial" panose="020B0604020202020204" pitchFamily="34" charset="0"/>
                <a:cs typeface="Arial" panose="020B0604020202020204" pitchFamily="34" charset="0"/>
              </a:rPr>
              <a:t> z</a:t>
            </a:r>
            <a:endParaRPr lang="fr-CH" b="1" dirty="0">
              <a:latin typeface="Arial" panose="020B0604020202020204" pitchFamily="34" charset="0"/>
              <a:cs typeface="Arial" panose="020B0604020202020204" pitchFamily="34" charset="0"/>
            </a:endParaRPr>
          </a:p>
        </p:txBody>
      </p:sp>
      <p:sp>
        <p:nvSpPr>
          <p:cNvPr id="18" name="ZoneTexte 17">
            <a:extLst>
              <a:ext uri="{FF2B5EF4-FFF2-40B4-BE49-F238E27FC236}">
                <a16:creationId xmlns:a16="http://schemas.microsoft.com/office/drawing/2014/main" id="{D590F413-9924-B8A6-B115-84BA5E8F8130}"/>
              </a:ext>
            </a:extLst>
          </p:cNvPr>
          <p:cNvSpPr txBox="1"/>
          <p:nvPr/>
        </p:nvSpPr>
        <p:spPr>
          <a:xfrm>
            <a:off x="6172202" y="2033515"/>
            <a:ext cx="2671844" cy="692497"/>
          </a:xfrm>
          <a:prstGeom prst="rect">
            <a:avLst/>
          </a:prstGeom>
          <a:noFill/>
        </p:spPr>
        <p:txBody>
          <a:bodyPr wrap="square" rtlCol="0">
            <a:spAutoFit/>
          </a:bodyPr>
          <a:lstStyle/>
          <a:p>
            <a:pPr algn="ctr"/>
            <a:r>
              <a:rPr lang="fr-FR" b="1" dirty="0"/>
              <a:t>carte XI</a:t>
            </a:r>
          </a:p>
          <a:p>
            <a:pPr algn="ctr"/>
            <a:r>
              <a:rPr lang="fr-FR" sz="1050" b="1" dirty="0"/>
              <a:t>Types : </a:t>
            </a:r>
            <a:r>
              <a:rPr lang="fr-FR" sz="1050" b="1" i="1" dirty="0" err="1"/>
              <a:t>campu</a:t>
            </a:r>
            <a:r>
              <a:rPr lang="fr-FR" sz="1050" b="1" i="1" dirty="0"/>
              <a:t>, </a:t>
            </a:r>
            <a:r>
              <a:rPr lang="fr-FR" sz="1050" b="1" i="1" dirty="0" err="1"/>
              <a:t>galbinu</a:t>
            </a:r>
            <a:r>
              <a:rPr lang="fr-FR" sz="1050" b="1" i="1" dirty="0"/>
              <a:t>,</a:t>
            </a:r>
            <a:br>
              <a:rPr lang="fr-FR" sz="1050" b="1" i="1" dirty="0"/>
            </a:br>
            <a:r>
              <a:rPr lang="fr-FR" sz="1050" b="1" i="1" dirty="0" err="1"/>
              <a:t>musca</a:t>
            </a:r>
            <a:r>
              <a:rPr lang="fr-FR" sz="1050" b="1" i="1" dirty="0"/>
              <a:t>, </a:t>
            </a:r>
            <a:r>
              <a:rPr lang="fr-FR" sz="1050" b="1" i="1" dirty="0" err="1"/>
              <a:t>larga</a:t>
            </a:r>
            <a:endParaRPr lang="fr-CH" sz="1050" b="1" i="1" dirty="0"/>
          </a:p>
        </p:txBody>
      </p:sp>
      <p:pic>
        <p:nvPicPr>
          <p:cNvPr id="23" name="Image 22" descr="Une image contenant carte&#10;&#10;Description générée automatiquement">
            <a:extLst>
              <a:ext uri="{FF2B5EF4-FFF2-40B4-BE49-F238E27FC236}">
                <a16:creationId xmlns:a16="http://schemas.microsoft.com/office/drawing/2014/main" id="{61F36954-0267-F348-5943-5F332897B8F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9091"/>
          <a:stretch/>
        </p:blipFill>
        <p:spPr>
          <a:xfrm>
            <a:off x="10108960" y="183875"/>
            <a:ext cx="1859774" cy="1641750"/>
          </a:xfrm>
          <a:prstGeom prst="rect">
            <a:avLst/>
          </a:prstGeom>
        </p:spPr>
      </p:pic>
      <p:pic>
        <p:nvPicPr>
          <p:cNvPr id="24" name="Image 23" descr="Une image contenant carte&#10;&#10;Description générée automatiquement">
            <a:extLst>
              <a:ext uri="{FF2B5EF4-FFF2-40B4-BE49-F238E27FC236}">
                <a16:creationId xmlns:a16="http://schemas.microsoft.com/office/drawing/2014/main" id="{E19BDF3E-E9D3-AA0F-5E05-7530BD77E29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08960" y="1839196"/>
            <a:ext cx="1859774" cy="1492500"/>
          </a:xfrm>
          <a:prstGeom prst="rect">
            <a:avLst/>
          </a:prstGeom>
        </p:spPr>
      </p:pic>
      <p:pic>
        <p:nvPicPr>
          <p:cNvPr id="25" name="Picture 4" descr="Flèche vers le bas courbe - Icônes flèches gratuites">
            <a:extLst>
              <a:ext uri="{FF2B5EF4-FFF2-40B4-BE49-F238E27FC236}">
                <a16:creationId xmlns:a16="http://schemas.microsoft.com/office/drawing/2014/main" id="{ADAB404C-7717-91D6-4B5B-8243B1EA2AC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82585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64E9E-01F6-127B-2CD4-CF077710260F}"/>
              </a:ext>
            </a:extLst>
          </p:cNvPr>
          <p:cNvSpPr>
            <a:spLocks noGrp="1"/>
          </p:cNvSpPr>
          <p:nvPr>
            <p:ph type="title"/>
          </p:nvPr>
        </p:nvSpPr>
        <p:spPr/>
        <p:txBody>
          <a:bodyPr/>
          <a:lstStyle/>
          <a:p>
            <a:r>
              <a:rPr lang="fr-FR" dirty="0"/>
              <a:t>Données, méthodes et défis cartographiques</a:t>
            </a:r>
            <a:endParaRPr lang="fr-CH" dirty="0"/>
          </a:p>
        </p:txBody>
      </p:sp>
      <p:sp>
        <p:nvSpPr>
          <p:cNvPr id="3" name="Espace réservé du contenu 2">
            <a:extLst>
              <a:ext uri="{FF2B5EF4-FFF2-40B4-BE49-F238E27FC236}">
                <a16:creationId xmlns:a16="http://schemas.microsoft.com/office/drawing/2014/main" id="{C04B8783-5273-0DA3-04CD-FEA5FB88EADF}"/>
              </a:ext>
            </a:extLst>
          </p:cNvPr>
          <p:cNvSpPr>
            <a:spLocks noGrp="1"/>
          </p:cNvSpPr>
          <p:nvPr>
            <p:ph sz="half" idx="1"/>
          </p:nvPr>
        </p:nvSpPr>
        <p:spPr/>
        <p:txBody>
          <a:bodyPr>
            <a:normAutofit lnSpcReduction="10000"/>
          </a:bodyPr>
          <a:lstStyle/>
          <a:p>
            <a:pPr lvl="8"/>
            <a:endParaRPr lang="fr-FR" sz="1000" dirty="0">
              <a:solidFill>
                <a:schemeClr val="bg1">
                  <a:lumMod val="65000"/>
                </a:schemeClr>
              </a:solidFill>
            </a:endParaRPr>
          </a:p>
          <a:p>
            <a:r>
              <a:rPr lang="fr-CH" dirty="0">
                <a:solidFill>
                  <a:schemeClr val="bg1">
                    <a:lumMod val="65000"/>
                  </a:schemeClr>
                </a:solidFill>
              </a:rPr>
              <a:t>Étape 4 : coloriage automatique des points sur la carte, avec allers-retours entre carte et tableur </a:t>
            </a:r>
          </a:p>
          <a:p>
            <a:r>
              <a:rPr lang="fr-CH" dirty="0">
                <a:solidFill>
                  <a:schemeClr val="bg1">
                    <a:lumMod val="65000"/>
                  </a:schemeClr>
                </a:solidFill>
              </a:rPr>
              <a:t>Étape 5 : Une fois la couleur des points stabilisée, deux méthodes pour interpoler : avec des polygones de </a:t>
            </a:r>
            <a:r>
              <a:rPr lang="fr-CH" dirty="0" err="1">
                <a:solidFill>
                  <a:schemeClr val="bg1">
                    <a:lumMod val="65000"/>
                  </a:schemeClr>
                </a:solidFill>
              </a:rPr>
              <a:t>Thiessen</a:t>
            </a:r>
            <a:r>
              <a:rPr lang="fr-CH" dirty="0">
                <a:solidFill>
                  <a:schemeClr val="bg1">
                    <a:lumMod val="65000"/>
                  </a:schemeClr>
                </a:solidFill>
              </a:rPr>
              <a:t>, avec un raster (sur une grille, package </a:t>
            </a:r>
            <a:r>
              <a:rPr lang="fr-CH" i="1" dirty="0" err="1">
                <a:solidFill>
                  <a:schemeClr val="bg1">
                    <a:lumMod val="65000"/>
                  </a:schemeClr>
                </a:solidFill>
              </a:rPr>
              <a:t>kknn</a:t>
            </a:r>
            <a:br>
              <a:rPr lang="fr-CH" dirty="0">
                <a:solidFill>
                  <a:schemeClr val="bg1">
                    <a:lumMod val="65000"/>
                  </a:schemeClr>
                </a:solidFill>
              </a:rPr>
            </a:br>
            <a:r>
              <a:rPr lang="fr-CH" dirty="0">
                <a:solidFill>
                  <a:schemeClr val="bg1">
                    <a:lumMod val="65000"/>
                  </a:schemeClr>
                </a:solidFill>
              </a:rPr>
              <a:t>dans le logiciel R)</a:t>
            </a:r>
          </a:p>
        </p:txBody>
      </p:sp>
      <p:pic>
        <p:nvPicPr>
          <p:cNvPr id="13" name="Espace réservé du contenu 14" descr="Une image contenant carte&#10;&#10;Description générée automatiquement">
            <a:extLst>
              <a:ext uri="{FF2B5EF4-FFF2-40B4-BE49-F238E27FC236}">
                <a16:creationId xmlns:a16="http://schemas.microsoft.com/office/drawing/2014/main" id="{C2759CE7-D8DF-73BC-E423-17DF1BBD46BA}"/>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587331" y="1825625"/>
            <a:ext cx="4351338" cy="4351338"/>
          </a:xfrm>
        </p:spPr>
      </p:pic>
      <p:sp>
        <p:nvSpPr>
          <p:cNvPr id="14" name="ZoneTexte 13">
            <a:extLst>
              <a:ext uri="{FF2B5EF4-FFF2-40B4-BE49-F238E27FC236}">
                <a16:creationId xmlns:a16="http://schemas.microsoft.com/office/drawing/2014/main" id="{88F8346F-CEA8-5086-A03E-21D0763CD9CA}"/>
              </a:ext>
            </a:extLst>
          </p:cNvPr>
          <p:cNvSpPr txBox="1"/>
          <p:nvPr/>
        </p:nvSpPr>
        <p:spPr>
          <a:xfrm>
            <a:off x="8763000" y="2585446"/>
            <a:ext cx="1023144" cy="369332"/>
          </a:xfrm>
          <a:prstGeom prst="rect">
            <a:avLst/>
          </a:prstGeom>
          <a:solidFill>
            <a:srgbClr val="FFFFFF">
              <a:alpha val="16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t͡ʃ</a:t>
            </a:r>
            <a:r>
              <a:rPr lang="fr-CH" b="1" i="0" dirty="0">
                <a:effectLst/>
                <a:latin typeface="Arial" panose="020B0604020202020204" pitchFamily="34" charset="0"/>
                <a:cs typeface="Arial" panose="020B0604020202020204" pitchFamily="34" charset="0"/>
              </a:rPr>
              <a:t>  </a:t>
            </a:r>
            <a:r>
              <a:rPr lang="fr-CH" b="1" dirty="0" err="1">
                <a:latin typeface="Arial" panose="020B0604020202020204" pitchFamily="34" charset="0"/>
                <a:cs typeface="Arial" panose="020B0604020202020204" pitchFamily="34" charset="0"/>
              </a:rPr>
              <a:t>d͡ʒ</a:t>
            </a:r>
            <a:endParaRPr lang="fr-CH" b="1" dirty="0">
              <a:latin typeface="Arial" panose="020B0604020202020204" pitchFamily="34" charset="0"/>
              <a:cs typeface="Arial" panose="020B0604020202020204" pitchFamily="34" charset="0"/>
            </a:endParaRPr>
          </a:p>
        </p:txBody>
      </p:sp>
      <p:sp>
        <p:nvSpPr>
          <p:cNvPr id="15" name="ZoneTexte 14">
            <a:extLst>
              <a:ext uri="{FF2B5EF4-FFF2-40B4-BE49-F238E27FC236}">
                <a16:creationId xmlns:a16="http://schemas.microsoft.com/office/drawing/2014/main" id="{E04797CA-9DD0-B420-85E8-3FE6C6F18AEC}"/>
              </a:ext>
            </a:extLst>
          </p:cNvPr>
          <p:cNvSpPr txBox="1"/>
          <p:nvPr/>
        </p:nvSpPr>
        <p:spPr>
          <a:xfrm>
            <a:off x="8309195" y="3816628"/>
            <a:ext cx="768704" cy="369332"/>
          </a:xfrm>
          <a:prstGeom prst="rect">
            <a:avLst/>
          </a:prstGeom>
          <a:solidFill>
            <a:srgbClr val="FFFFFF">
              <a:alpha val="16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t͡s</a:t>
            </a:r>
            <a:r>
              <a:rPr lang="fr-CH" b="1" i="0" dirty="0">
                <a:effectLst/>
                <a:latin typeface="Arial" panose="020B0604020202020204" pitchFamily="34" charset="0"/>
                <a:cs typeface="Arial" panose="020B0604020202020204" pitchFamily="34" charset="0"/>
              </a:rPr>
              <a:t> </a:t>
            </a:r>
            <a:r>
              <a:rPr lang="fr-CH" b="1" dirty="0" err="1">
                <a:latin typeface="Arial" panose="020B0604020202020204" pitchFamily="34" charset="0"/>
                <a:cs typeface="Arial" panose="020B0604020202020204" pitchFamily="34" charset="0"/>
              </a:rPr>
              <a:t>d͡z</a:t>
            </a:r>
            <a:endParaRPr lang="fr-CH" b="1" dirty="0">
              <a:latin typeface="Arial" panose="020B0604020202020204" pitchFamily="34" charset="0"/>
              <a:cs typeface="Arial" panose="020B0604020202020204" pitchFamily="34" charset="0"/>
            </a:endParaRPr>
          </a:p>
        </p:txBody>
      </p:sp>
      <p:sp>
        <p:nvSpPr>
          <p:cNvPr id="16" name="ZoneTexte 15">
            <a:extLst>
              <a:ext uri="{FF2B5EF4-FFF2-40B4-BE49-F238E27FC236}">
                <a16:creationId xmlns:a16="http://schemas.microsoft.com/office/drawing/2014/main" id="{C72E5AA8-B126-7CC1-C59C-B6FB69E8AAA7}"/>
              </a:ext>
            </a:extLst>
          </p:cNvPr>
          <p:cNvSpPr txBox="1"/>
          <p:nvPr/>
        </p:nvSpPr>
        <p:spPr>
          <a:xfrm>
            <a:off x="7277100" y="4812129"/>
            <a:ext cx="1023144" cy="369332"/>
          </a:xfrm>
          <a:prstGeom prst="rect">
            <a:avLst/>
          </a:prstGeom>
          <a:solidFill>
            <a:srgbClr val="FFFFFF">
              <a:alpha val="16000"/>
            </a:srgbClr>
          </a:solidFill>
        </p:spPr>
        <p:txBody>
          <a:bodyPr wrap="square" rtlCol="0">
            <a:spAutoFit/>
          </a:bodyPr>
          <a:lstStyle/>
          <a:p>
            <a:pPr algn="ctr"/>
            <a:r>
              <a:rPr lang="el-GR" b="1" i="0" dirty="0">
                <a:effectLst/>
                <a:latin typeface="Arial" panose="020B0604020202020204" pitchFamily="34" charset="0"/>
                <a:cs typeface="Arial" panose="020B0604020202020204" pitchFamily="34" charset="0"/>
              </a:rPr>
              <a:t>θ</a:t>
            </a:r>
            <a:r>
              <a:rPr lang="fr-FR" b="1" i="0" dirty="0">
                <a:effectLst/>
                <a:latin typeface="Arial" panose="020B0604020202020204" pitchFamily="34" charset="0"/>
                <a:cs typeface="Arial" panose="020B0604020202020204" pitchFamily="34" charset="0"/>
              </a:rPr>
              <a:t> </a:t>
            </a:r>
            <a:r>
              <a:rPr lang="fr-CH" b="1" i="0" dirty="0">
                <a:effectLst/>
                <a:latin typeface="Arial" panose="020B0604020202020204" pitchFamily="34" charset="0"/>
                <a:cs typeface="Arial" panose="020B0604020202020204" pitchFamily="34" charset="0"/>
              </a:rPr>
              <a:t>ð</a:t>
            </a:r>
            <a:endParaRPr lang="fr-CH" b="1" dirty="0">
              <a:latin typeface="Arial" panose="020B0604020202020204" pitchFamily="34" charset="0"/>
              <a:cs typeface="Arial" panose="020B0604020202020204" pitchFamily="34" charset="0"/>
            </a:endParaRPr>
          </a:p>
        </p:txBody>
      </p:sp>
      <p:sp>
        <p:nvSpPr>
          <p:cNvPr id="17" name="ZoneTexte 16">
            <a:extLst>
              <a:ext uri="{FF2B5EF4-FFF2-40B4-BE49-F238E27FC236}">
                <a16:creationId xmlns:a16="http://schemas.microsoft.com/office/drawing/2014/main" id="{68B57969-672F-967D-B75E-14B15EA201B2}"/>
              </a:ext>
            </a:extLst>
          </p:cNvPr>
          <p:cNvSpPr txBox="1"/>
          <p:nvPr/>
        </p:nvSpPr>
        <p:spPr>
          <a:xfrm>
            <a:off x="9700178" y="4847710"/>
            <a:ext cx="577539" cy="369332"/>
          </a:xfrm>
          <a:prstGeom prst="rect">
            <a:avLst/>
          </a:prstGeom>
          <a:solidFill>
            <a:srgbClr val="FFFFFF">
              <a:alpha val="16000"/>
            </a:srgbClr>
          </a:solidFill>
        </p:spPr>
        <p:txBody>
          <a:bodyPr wrap="square" rtlCol="0">
            <a:spAutoFit/>
          </a:bodyPr>
          <a:lstStyle/>
          <a:p>
            <a:pPr algn="ctr"/>
            <a:r>
              <a:rPr lang="fr-CH" b="1" i="0" dirty="0" err="1">
                <a:effectLst/>
                <a:latin typeface="Arial" panose="020B0604020202020204" pitchFamily="34" charset="0"/>
                <a:cs typeface="Arial" panose="020B0604020202020204" pitchFamily="34" charset="0"/>
              </a:rPr>
              <a:t>t͡s</a:t>
            </a:r>
            <a:r>
              <a:rPr lang="fr-CH" b="1" i="0" dirty="0">
                <a:effectLst/>
                <a:latin typeface="Arial" panose="020B0604020202020204" pitchFamily="34" charset="0"/>
                <a:cs typeface="Arial" panose="020B0604020202020204" pitchFamily="34" charset="0"/>
              </a:rPr>
              <a:t> z</a:t>
            </a:r>
            <a:endParaRPr lang="fr-CH" b="1" dirty="0">
              <a:latin typeface="Arial" panose="020B0604020202020204" pitchFamily="34" charset="0"/>
              <a:cs typeface="Arial" panose="020B0604020202020204" pitchFamily="34" charset="0"/>
            </a:endParaRPr>
          </a:p>
        </p:txBody>
      </p:sp>
      <p:sp>
        <p:nvSpPr>
          <p:cNvPr id="18" name="ZoneTexte 17">
            <a:extLst>
              <a:ext uri="{FF2B5EF4-FFF2-40B4-BE49-F238E27FC236}">
                <a16:creationId xmlns:a16="http://schemas.microsoft.com/office/drawing/2014/main" id="{D590F413-9924-B8A6-B115-84BA5E8F8130}"/>
              </a:ext>
            </a:extLst>
          </p:cNvPr>
          <p:cNvSpPr txBox="1"/>
          <p:nvPr/>
        </p:nvSpPr>
        <p:spPr>
          <a:xfrm>
            <a:off x="6172202" y="2033515"/>
            <a:ext cx="2671844" cy="692497"/>
          </a:xfrm>
          <a:prstGeom prst="rect">
            <a:avLst/>
          </a:prstGeom>
          <a:noFill/>
        </p:spPr>
        <p:txBody>
          <a:bodyPr wrap="square" rtlCol="0">
            <a:spAutoFit/>
          </a:bodyPr>
          <a:lstStyle/>
          <a:p>
            <a:pPr algn="ctr"/>
            <a:r>
              <a:rPr lang="fr-FR" b="1" dirty="0"/>
              <a:t>carte XI</a:t>
            </a:r>
          </a:p>
          <a:p>
            <a:pPr algn="ctr"/>
            <a:r>
              <a:rPr lang="fr-FR" sz="1050" b="1" dirty="0"/>
              <a:t>Types : </a:t>
            </a:r>
            <a:r>
              <a:rPr lang="fr-FR" sz="1050" b="1" i="1" dirty="0" err="1"/>
              <a:t>campu</a:t>
            </a:r>
            <a:r>
              <a:rPr lang="fr-FR" sz="1050" b="1" i="1" dirty="0"/>
              <a:t>, </a:t>
            </a:r>
            <a:r>
              <a:rPr lang="fr-FR" sz="1050" b="1" i="1" dirty="0" err="1"/>
              <a:t>galbinu</a:t>
            </a:r>
            <a:r>
              <a:rPr lang="fr-FR" sz="1050" b="1" i="1" dirty="0"/>
              <a:t>,</a:t>
            </a:r>
            <a:br>
              <a:rPr lang="fr-FR" sz="1050" b="1" i="1" dirty="0"/>
            </a:br>
            <a:r>
              <a:rPr lang="fr-FR" sz="1050" b="1" i="1" dirty="0" err="1"/>
              <a:t>musca</a:t>
            </a:r>
            <a:r>
              <a:rPr lang="fr-FR" sz="1050" b="1" i="1" dirty="0"/>
              <a:t>, </a:t>
            </a:r>
            <a:r>
              <a:rPr lang="fr-FR" sz="1050" b="1" i="1" dirty="0" err="1"/>
              <a:t>larga</a:t>
            </a:r>
            <a:endParaRPr lang="fr-CH" sz="1050" b="1" i="1" dirty="0"/>
          </a:p>
        </p:txBody>
      </p:sp>
      <p:pic>
        <p:nvPicPr>
          <p:cNvPr id="4" name="Picture 14" descr="R: R Logo">
            <a:extLst>
              <a:ext uri="{FF2B5EF4-FFF2-40B4-BE49-F238E27FC236}">
                <a16:creationId xmlns:a16="http://schemas.microsoft.com/office/drawing/2014/main" id="{90E890C0-D701-C740-0990-9DB83DCE02A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78939" y="681037"/>
            <a:ext cx="1997555" cy="15478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descr="Chapitre 2 Introduction | Géomatique avec R">
            <a:extLst>
              <a:ext uri="{FF2B5EF4-FFF2-40B4-BE49-F238E27FC236}">
                <a16:creationId xmlns:a16="http://schemas.microsoft.com/office/drawing/2014/main" id="{EC32402A-A44F-636B-F556-3C17507C91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82964" y="3259738"/>
            <a:ext cx="888696" cy="88869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ggrepel">
            <a:extLst>
              <a:ext uri="{FF2B5EF4-FFF2-40B4-BE49-F238E27FC236}">
                <a16:creationId xmlns:a16="http://schemas.microsoft.com/office/drawing/2014/main" id="{CC823374-E023-2374-55AB-2E800EFE1B4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541309" y="4181166"/>
            <a:ext cx="770117" cy="88803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Graphics in R with ggplot2 - Stats and R">
            <a:extLst>
              <a:ext uri="{FF2B5EF4-FFF2-40B4-BE49-F238E27FC236}">
                <a16:creationId xmlns:a16="http://schemas.microsoft.com/office/drawing/2014/main" id="{7C73682F-DF57-C87A-4CCF-CBBA6A772A6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541309" y="2322279"/>
            <a:ext cx="766133" cy="88803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R-EN | R Géomatique">
            <a:extLst>
              <a:ext uri="{FF2B5EF4-FFF2-40B4-BE49-F238E27FC236}">
                <a16:creationId xmlns:a16="http://schemas.microsoft.com/office/drawing/2014/main" id="{2A02CFD0-6682-1159-2BB2-F00DECE62263}"/>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046199" y="5109521"/>
            <a:ext cx="1760335" cy="9768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67273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3377EE33-31DF-95F0-D6AF-6EBFE25A216F}"/>
              </a:ext>
            </a:extLst>
          </p:cNvPr>
          <p:cNvSpPr>
            <a:spLocks noGrp="1"/>
          </p:cNvSpPr>
          <p:nvPr>
            <p:ph type="title"/>
          </p:nvPr>
        </p:nvSpPr>
        <p:spPr/>
        <p:txBody>
          <a:bodyPr/>
          <a:lstStyle/>
          <a:p>
            <a:r>
              <a:rPr lang="fr-FR" dirty="0"/>
              <a:t>Quelques résultats</a:t>
            </a:r>
            <a:br>
              <a:rPr lang="fr-FR" dirty="0"/>
            </a:br>
            <a:r>
              <a:rPr lang="fr-FR" dirty="0"/>
              <a:t>(cartes I à V)</a:t>
            </a:r>
            <a:endParaRPr lang="fr-CH" dirty="0"/>
          </a:p>
        </p:txBody>
      </p:sp>
      <p:sp>
        <p:nvSpPr>
          <p:cNvPr id="6" name="Espace réservé du texte 5">
            <a:extLst>
              <a:ext uri="{FF2B5EF4-FFF2-40B4-BE49-F238E27FC236}">
                <a16:creationId xmlns:a16="http://schemas.microsoft.com/office/drawing/2014/main" id="{D4B11F8D-1D92-7F67-EE70-B2624280FD2B}"/>
              </a:ext>
            </a:extLst>
          </p:cNvPr>
          <p:cNvSpPr>
            <a:spLocks noGrp="1"/>
          </p:cNvSpPr>
          <p:nvPr>
            <p:ph type="body" idx="1"/>
          </p:nvPr>
        </p:nvSpPr>
        <p:spPr/>
        <p:txBody>
          <a:bodyPr/>
          <a:lstStyle/>
          <a:p>
            <a:endParaRPr lang="fr-CH"/>
          </a:p>
        </p:txBody>
      </p:sp>
    </p:spTree>
    <p:extLst>
      <p:ext uri="{BB962C8B-B14F-4D97-AF65-F5344CB8AC3E}">
        <p14:creationId xmlns:p14="http://schemas.microsoft.com/office/powerpoint/2010/main" val="21544841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C062E744-D1B9-F4E2-9D55-4B48B91B5B99}"/>
              </a:ext>
            </a:extLst>
          </p:cNvPr>
          <p:cNvSpPr>
            <a:spLocks noGrp="1"/>
          </p:cNvSpPr>
          <p:nvPr>
            <p:ph type="title"/>
          </p:nvPr>
        </p:nvSpPr>
        <p:spPr/>
        <p:txBody>
          <a:bodyPr>
            <a:normAutofit/>
          </a:bodyPr>
          <a:lstStyle/>
          <a:p>
            <a:r>
              <a:rPr lang="fr-FR" dirty="0"/>
              <a:t>Carte I</a:t>
            </a:r>
            <a:br>
              <a:rPr lang="fr-FR" dirty="0"/>
            </a:br>
            <a:r>
              <a:rPr lang="fr-FR" sz="3600" dirty="0"/>
              <a:t>Type </a:t>
            </a:r>
            <a:r>
              <a:rPr lang="fr-FR" sz="3600" i="1" dirty="0" err="1"/>
              <a:t>na</a:t>
            </a:r>
            <a:r>
              <a:rPr lang="fr-FR" sz="3600" i="1" dirty="0" err="1">
                <a:latin typeface="Calibri" panose="020F0502020204030204" pitchFamily="34" charset="0"/>
                <a:ea typeface="Calibri" panose="020F0502020204030204" pitchFamily="34" charset="0"/>
                <a:cs typeface="Calibri" panose="020F0502020204030204" pitchFamily="34" charset="0"/>
              </a:rPr>
              <a:t>̄</a:t>
            </a:r>
            <a:r>
              <a:rPr lang="fr-FR" sz="3600" i="1" dirty="0" err="1"/>
              <a:t>su</a:t>
            </a:r>
            <a:r>
              <a:rPr lang="fr-FR" sz="3600" dirty="0"/>
              <a:t> (a libre tonique) </a:t>
            </a:r>
            <a:endParaRPr lang="fr-CH" sz="3600" dirty="0"/>
          </a:p>
        </p:txBody>
      </p:sp>
      <p:pic>
        <p:nvPicPr>
          <p:cNvPr id="8" name="Espace réservé du contenu 7" descr="Une image contenant carte&#10;&#10;Description générée automatiquement">
            <a:extLst>
              <a:ext uri="{FF2B5EF4-FFF2-40B4-BE49-F238E27FC236}">
                <a16:creationId xmlns:a16="http://schemas.microsoft.com/office/drawing/2014/main" id="{0559FE7B-D3F1-DEBA-934C-64DFB0DFB4D0}"/>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253331" y="1825625"/>
            <a:ext cx="4351338" cy="4351338"/>
          </a:xfrm>
        </p:spPr>
      </p:pic>
      <p:pic>
        <p:nvPicPr>
          <p:cNvPr id="14" name="Espace réservé du contenu 13" descr="Une image contenant carte&#10;&#10;Description générée automatiquement">
            <a:extLst>
              <a:ext uri="{FF2B5EF4-FFF2-40B4-BE49-F238E27FC236}">
                <a16:creationId xmlns:a16="http://schemas.microsoft.com/office/drawing/2014/main" id="{79889BD6-AB1E-94F2-9211-456E57D1D1B9}"/>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587331" y="1825625"/>
            <a:ext cx="4351338" cy="4351338"/>
          </a:xfrm>
        </p:spPr>
      </p:pic>
      <p:pic>
        <p:nvPicPr>
          <p:cNvPr id="16" name="Espace réservé du contenu 9" descr="Une image contenant carte&#10;&#10;Description générée automatiquement">
            <a:extLst>
              <a:ext uri="{FF2B5EF4-FFF2-40B4-BE49-F238E27FC236}">
                <a16:creationId xmlns:a16="http://schemas.microsoft.com/office/drawing/2014/main" id="{8F05EB3F-771A-4A68-04D5-BFF7BA9378C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54852" y="1749425"/>
            <a:ext cx="2045563" cy="1641600"/>
          </a:xfrm>
          <a:prstGeom prst="rect">
            <a:avLst/>
          </a:prstGeom>
        </p:spPr>
      </p:pic>
      <p:pic>
        <p:nvPicPr>
          <p:cNvPr id="17" name="Image 16" descr="Une image contenant carte&#10;&#10;Description générée automatiquement">
            <a:extLst>
              <a:ext uri="{FF2B5EF4-FFF2-40B4-BE49-F238E27FC236}">
                <a16:creationId xmlns:a16="http://schemas.microsoft.com/office/drawing/2014/main" id="{101807F9-2F1C-9047-76B7-957B2932F2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54852" y="107825"/>
            <a:ext cx="2045565" cy="1641600"/>
          </a:xfrm>
          <a:prstGeom prst="rect">
            <a:avLst/>
          </a:prstGeom>
        </p:spPr>
      </p:pic>
      <p:pic>
        <p:nvPicPr>
          <p:cNvPr id="18" name="Picture 4" descr="Flèche vers le bas courbe - Icônes flèches gratuites">
            <a:extLst>
              <a:ext uri="{FF2B5EF4-FFF2-40B4-BE49-F238E27FC236}">
                <a16:creationId xmlns:a16="http://schemas.microsoft.com/office/drawing/2014/main" id="{1941F2D4-F7B5-7F6E-082A-CEF1DF4CDAA6}"/>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23">
            <a:extLst>
              <a:ext uri="{FF2B5EF4-FFF2-40B4-BE49-F238E27FC236}">
                <a16:creationId xmlns:a16="http://schemas.microsoft.com/office/drawing/2014/main" id="{5647D6D2-A51F-5649-188F-A4EB5EAC63D5}"/>
              </a:ext>
            </a:extLst>
          </p:cNvPr>
          <p:cNvSpPr txBox="1"/>
          <p:nvPr/>
        </p:nvSpPr>
        <p:spPr>
          <a:xfrm>
            <a:off x="9228788" y="2160429"/>
            <a:ext cx="357292" cy="646331"/>
          </a:xfrm>
          <a:prstGeom prst="rect">
            <a:avLst/>
          </a:prstGeom>
          <a:noFill/>
        </p:spPr>
        <p:txBody>
          <a:bodyPr wrap="square">
            <a:spAutoFit/>
          </a:bodyPr>
          <a:lstStyle/>
          <a:p>
            <a:r>
              <a:rPr lang="fr-FR" sz="3600" b="1" dirty="0">
                <a:solidFill>
                  <a:srgbClr val="202122"/>
                </a:solidFill>
                <a:latin typeface="Walther_Beta Bold" panose="00000800000000000000" pitchFamily="50" charset="0"/>
              </a:rPr>
              <a:t>ɛ</a:t>
            </a:r>
            <a:endParaRPr lang="fr-FR" sz="3600" b="1" dirty="0">
              <a:latin typeface="Walther_Beta Bold" panose="00000800000000000000" pitchFamily="50" charset="0"/>
            </a:endParaRPr>
          </a:p>
        </p:txBody>
      </p:sp>
      <p:sp>
        <p:nvSpPr>
          <p:cNvPr id="20" name="TextBox 24">
            <a:extLst>
              <a:ext uri="{FF2B5EF4-FFF2-40B4-BE49-F238E27FC236}">
                <a16:creationId xmlns:a16="http://schemas.microsoft.com/office/drawing/2014/main" id="{043152C6-2D12-2E4C-5695-C49FDCB859A1}"/>
              </a:ext>
            </a:extLst>
          </p:cNvPr>
          <p:cNvSpPr txBox="1"/>
          <p:nvPr/>
        </p:nvSpPr>
        <p:spPr>
          <a:xfrm>
            <a:off x="8215109" y="3678128"/>
            <a:ext cx="466150" cy="646331"/>
          </a:xfrm>
          <a:prstGeom prst="rect">
            <a:avLst/>
          </a:prstGeom>
          <a:noFill/>
        </p:spPr>
        <p:txBody>
          <a:bodyPr wrap="square">
            <a:spAutoFit/>
          </a:bodyPr>
          <a:lstStyle/>
          <a:p>
            <a:r>
              <a:rPr lang="fr-FR" sz="3600" b="1" dirty="0">
                <a:solidFill>
                  <a:srgbClr val="202122"/>
                </a:solidFill>
                <a:latin typeface="Walther_Beta Bold" panose="00000800000000000000" pitchFamily="50" charset="0"/>
              </a:rPr>
              <a:t>a</a:t>
            </a:r>
            <a:endParaRPr lang="fr-FR" sz="3600" b="1" dirty="0">
              <a:latin typeface="Walther_Beta Bold" panose="00000800000000000000" pitchFamily="50" charset="0"/>
            </a:endParaRPr>
          </a:p>
        </p:txBody>
      </p:sp>
      <p:sp>
        <p:nvSpPr>
          <p:cNvPr id="21" name="TextBox 25">
            <a:extLst>
              <a:ext uri="{FF2B5EF4-FFF2-40B4-BE49-F238E27FC236}">
                <a16:creationId xmlns:a16="http://schemas.microsoft.com/office/drawing/2014/main" id="{7B694F79-A478-2D38-AE2A-4F4397683ABC}"/>
              </a:ext>
            </a:extLst>
          </p:cNvPr>
          <p:cNvSpPr txBox="1"/>
          <p:nvPr/>
        </p:nvSpPr>
        <p:spPr>
          <a:xfrm>
            <a:off x="8232639" y="3169918"/>
            <a:ext cx="466150" cy="400110"/>
          </a:xfrm>
          <a:prstGeom prst="rect">
            <a:avLst/>
          </a:prstGeom>
          <a:noFill/>
        </p:spPr>
        <p:txBody>
          <a:bodyPr wrap="square">
            <a:spAutoFit/>
          </a:bodyPr>
          <a:lstStyle/>
          <a:p>
            <a:pPr algn="ctr"/>
            <a:r>
              <a:rPr lang="fr-FR" sz="2000" b="1" i="0" dirty="0">
                <a:solidFill>
                  <a:srgbClr val="202122"/>
                </a:solidFill>
                <a:effectLst/>
                <a:latin typeface="Walther_Beta Bold" panose="00000800000000000000" pitchFamily="50" charset="0"/>
              </a:rPr>
              <a:t>e</a:t>
            </a:r>
            <a:endParaRPr lang="fr-FR" sz="4400" b="1" dirty="0">
              <a:latin typeface="Walther_Beta Bold" panose="00000800000000000000" pitchFamily="50" charset="0"/>
            </a:endParaRPr>
          </a:p>
        </p:txBody>
      </p:sp>
      <p:sp>
        <p:nvSpPr>
          <p:cNvPr id="22" name="TextBox 26">
            <a:extLst>
              <a:ext uri="{FF2B5EF4-FFF2-40B4-BE49-F238E27FC236}">
                <a16:creationId xmlns:a16="http://schemas.microsoft.com/office/drawing/2014/main" id="{065F36D5-0BDD-A820-1E81-2BDC657E9899}"/>
              </a:ext>
            </a:extLst>
          </p:cNvPr>
          <p:cNvSpPr txBox="1"/>
          <p:nvPr/>
        </p:nvSpPr>
        <p:spPr>
          <a:xfrm>
            <a:off x="9004632" y="3580348"/>
            <a:ext cx="449036" cy="646331"/>
          </a:xfrm>
          <a:prstGeom prst="rect">
            <a:avLst/>
          </a:prstGeom>
          <a:noFill/>
        </p:spPr>
        <p:txBody>
          <a:bodyPr wrap="square" rtlCol="0">
            <a:spAutoFit/>
          </a:bodyPr>
          <a:lstStyle/>
          <a:p>
            <a:r>
              <a:rPr lang="fr-FR" sz="3600" b="1" dirty="0">
                <a:latin typeface="Walther_Beta Bold" panose="00000800000000000000" pitchFamily="50" charset="0"/>
              </a:rPr>
              <a:t>å</a:t>
            </a:r>
          </a:p>
        </p:txBody>
      </p:sp>
      <p:sp>
        <p:nvSpPr>
          <p:cNvPr id="23" name="TextBox 27">
            <a:extLst>
              <a:ext uri="{FF2B5EF4-FFF2-40B4-BE49-F238E27FC236}">
                <a16:creationId xmlns:a16="http://schemas.microsoft.com/office/drawing/2014/main" id="{5AB21A97-20B1-568E-9162-577AC2F05993}"/>
              </a:ext>
            </a:extLst>
          </p:cNvPr>
          <p:cNvSpPr txBox="1"/>
          <p:nvPr/>
        </p:nvSpPr>
        <p:spPr>
          <a:xfrm>
            <a:off x="9732408" y="4694542"/>
            <a:ext cx="466150" cy="646331"/>
          </a:xfrm>
          <a:prstGeom prst="rect">
            <a:avLst/>
          </a:prstGeom>
          <a:noFill/>
        </p:spPr>
        <p:txBody>
          <a:bodyPr wrap="square">
            <a:spAutoFit/>
          </a:bodyPr>
          <a:lstStyle/>
          <a:p>
            <a:r>
              <a:rPr lang="fr-FR" sz="3600" b="1" dirty="0">
                <a:solidFill>
                  <a:srgbClr val="202122"/>
                </a:solidFill>
                <a:latin typeface="Walther_Beta Bold" panose="00000800000000000000" pitchFamily="50" charset="0"/>
              </a:rPr>
              <a:t>a</a:t>
            </a:r>
            <a:endParaRPr lang="fr-FR" sz="3600" b="1" dirty="0">
              <a:latin typeface="Walther_Beta Bold" panose="00000800000000000000" pitchFamily="50" charset="0"/>
            </a:endParaRPr>
          </a:p>
        </p:txBody>
      </p:sp>
      <p:sp>
        <p:nvSpPr>
          <p:cNvPr id="24" name="TextBox 28">
            <a:extLst>
              <a:ext uri="{FF2B5EF4-FFF2-40B4-BE49-F238E27FC236}">
                <a16:creationId xmlns:a16="http://schemas.microsoft.com/office/drawing/2014/main" id="{0343C5EF-CB21-9A3E-018E-24ADFB3DAAEC}"/>
              </a:ext>
            </a:extLst>
          </p:cNvPr>
          <p:cNvSpPr txBox="1"/>
          <p:nvPr/>
        </p:nvSpPr>
        <p:spPr>
          <a:xfrm>
            <a:off x="8763000" y="2754433"/>
            <a:ext cx="466150" cy="523220"/>
          </a:xfrm>
          <a:prstGeom prst="rect">
            <a:avLst/>
          </a:prstGeom>
          <a:noFill/>
        </p:spPr>
        <p:txBody>
          <a:bodyPr wrap="square">
            <a:spAutoFit/>
          </a:bodyPr>
          <a:lstStyle/>
          <a:p>
            <a:r>
              <a:rPr lang="fr-FR" sz="2800" b="1" dirty="0">
                <a:solidFill>
                  <a:srgbClr val="202122"/>
                </a:solidFill>
                <a:latin typeface="Walther_Beta Bold" panose="00000800000000000000" pitchFamily="50" charset="0"/>
              </a:rPr>
              <a:t>a</a:t>
            </a:r>
            <a:endParaRPr lang="fr-FR" sz="2800" b="1" dirty="0">
              <a:latin typeface="Walther_Beta Bold" panose="00000800000000000000" pitchFamily="50" charset="0"/>
            </a:endParaRPr>
          </a:p>
        </p:txBody>
      </p:sp>
      <p:sp>
        <p:nvSpPr>
          <p:cNvPr id="25" name="TextBox 29">
            <a:extLst>
              <a:ext uri="{FF2B5EF4-FFF2-40B4-BE49-F238E27FC236}">
                <a16:creationId xmlns:a16="http://schemas.microsoft.com/office/drawing/2014/main" id="{2F760F15-1298-80AA-114F-E51EFD04F425}"/>
              </a:ext>
            </a:extLst>
          </p:cNvPr>
          <p:cNvSpPr txBox="1"/>
          <p:nvPr/>
        </p:nvSpPr>
        <p:spPr>
          <a:xfrm>
            <a:off x="7635903" y="4751236"/>
            <a:ext cx="449036" cy="461665"/>
          </a:xfrm>
          <a:prstGeom prst="rect">
            <a:avLst/>
          </a:prstGeom>
          <a:noFill/>
        </p:spPr>
        <p:txBody>
          <a:bodyPr wrap="square" rtlCol="0">
            <a:spAutoFit/>
          </a:bodyPr>
          <a:lstStyle/>
          <a:p>
            <a:r>
              <a:rPr lang="fr-FR" sz="2400" b="1" dirty="0">
                <a:latin typeface="Walther_Beta Bold" panose="00000800000000000000" pitchFamily="50" charset="0"/>
              </a:rPr>
              <a:t>å</a:t>
            </a:r>
          </a:p>
        </p:txBody>
      </p:sp>
      <p:sp>
        <p:nvSpPr>
          <p:cNvPr id="26" name="TextBox 30">
            <a:extLst>
              <a:ext uri="{FF2B5EF4-FFF2-40B4-BE49-F238E27FC236}">
                <a16:creationId xmlns:a16="http://schemas.microsoft.com/office/drawing/2014/main" id="{632CD820-BB0B-C579-D7BE-8167F45F5C2D}"/>
              </a:ext>
            </a:extLst>
          </p:cNvPr>
          <p:cNvSpPr txBox="1"/>
          <p:nvPr/>
        </p:nvSpPr>
        <p:spPr>
          <a:xfrm>
            <a:off x="8698789" y="5483484"/>
            <a:ext cx="1417291" cy="246221"/>
          </a:xfrm>
          <a:prstGeom prst="rect">
            <a:avLst/>
          </a:prstGeom>
          <a:noFill/>
        </p:spPr>
        <p:txBody>
          <a:bodyPr wrap="square">
            <a:spAutoFit/>
          </a:bodyPr>
          <a:lstStyle/>
          <a:p>
            <a:pPr algn="ctr"/>
            <a:r>
              <a:rPr lang="fr-FR" sz="1000" b="1" i="1" dirty="0">
                <a:solidFill>
                  <a:srgbClr val="202122"/>
                </a:solidFill>
                <a:latin typeface="Walther_Beta Roman" panose="00000500000000000000" pitchFamily="50" charset="0"/>
              </a:rPr>
              <a:t>-are </a:t>
            </a:r>
            <a:r>
              <a:rPr lang="fr-FR" sz="1000" b="1" dirty="0">
                <a:solidFill>
                  <a:srgbClr val="202122"/>
                </a:solidFill>
                <a:latin typeface="Walther_Beta Roman" panose="00000500000000000000" pitchFamily="50" charset="0"/>
              </a:rPr>
              <a:t>= -e</a:t>
            </a:r>
            <a:endParaRPr lang="fr-FR" sz="1000" b="1" dirty="0">
              <a:latin typeface="Walther_Beta Roman" panose="00000500000000000000" pitchFamily="50" charset="0"/>
            </a:endParaRPr>
          </a:p>
        </p:txBody>
      </p:sp>
      <p:sp>
        <p:nvSpPr>
          <p:cNvPr id="27" name="TextBox 31">
            <a:extLst>
              <a:ext uri="{FF2B5EF4-FFF2-40B4-BE49-F238E27FC236}">
                <a16:creationId xmlns:a16="http://schemas.microsoft.com/office/drawing/2014/main" id="{08F7DA48-8893-38B0-0D10-EBFEA63F7C6A}"/>
              </a:ext>
            </a:extLst>
          </p:cNvPr>
          <p:cNvSpPr txBox="1"/>
          <p:nvPr/>
        </p:nvSpPr>
        <p:spPr>
          <a:xfrm>
            <a:off x="8763000" y="4940763"/>
            <a:ext cx="987954" cy="400110"/>
          </a:xfrm>
          <a:prstGeom prst="rect">
            <a:avLst/>
          </a:prstGeom>
          <a:solidFill>
            <a:srgbClr val="A6D854">
              <a:alpha val="0"/>
            </a:srgbClr>
          </a:solidFill>
        </p:spPr>
        <p:txBody>
          <a:bodyPr wrap="square">
            <a:spAutoFit/>
          </a:bodyPr>
          <a:lstStyle/>
          <a:p>
            <a:pPr algn="ctr"/>
            <a:r>
              <a:rPr lang="fr-FR" sz="1000" b="1" i="1" dirty="0" err="1">
                <a:solidFill>
                  <a:srgbClr val="202122"/>
                </a:solidFill>
                <a:latin typeface="Walther_Beta Roman" panose="00000500000000000000" pitchFamily="50" charset="0"/>
              </a:rPr>
              <a:t>nasu</a:t>
            </a:r>
            <a:r>
              <a:rPr lang="fr-FR" sz="1000" b="1" i="1" dirty="0">
                <a:solidFill>
                  <a:srgbClr val="202122"/>
                </a:solidFill>
                <a:latin typeface="Walther_Beta Roman" panose="00000500000000000000" pitchFamily="50" charset="0"/>
              </a:rPr>
              <a:t>,-are </a:t>
            </a:r>
            <a:r>
              <a:rPr lang="fr-FR" sz="1000" b="1" dirty="0">
                <a:solidFill>
                  <a:srgbClr val="202122"/>
                </a:solidFill>
                <a:latin typeface="Walther_Beta Roman" panose="00000500000000000000" pitchFamily="50" charset="0"/>
              </a:rPr>
              <a:t>= a</a:t>
            </a:r>
          </a:p>
          <a:p>
            <a:pPr algn="ctr"/>
            <a:r>
              <a:rPr lang="fr-FR" sz="1000" b="1" i="1" dirty="0">
                <a:solidFill>
                  <a:srgbClr val="202122"/>
                </a:solidFill>
                <a:latin typeface="Walther_Beta Roman" panose="00000500000000000000" pitchFamily="50" charset="0"/>
              </a:rPr>
              <a:t>~</a:t>
            </a:r>
            <a:r>
              <a:rPr lang="fr-FR" sz="1000" b="1" i="1" dirty="0" err="1">
                <a:solidFill>
                  <a:srgbClr val="202122"/>
                </a:solidFill>
                <a:latin typeface="Walther_Beta Roman" panose="00000500000000000000" pitchFamily="50" charset="0"/>
              </a:rPr>
              <a:t>atu</a:t>
            </a:r>
            <a:r>
              <a:rPr lang="fr-FR" sz="1000" b="1" i="1" dirty="0">
                <a:solidFill>
                  <a:srgbClr val="202122"/>
                </a:solidFill>
                <a:latin typeface="Walther_Beta Roman" panose="00000500000000000000" pitchFamily="50" charset="0"/>
              </a:rPr>
              <a:t> </a:t>
            </a:r>
            <a:r>
              <a:rPr lang="fr-FR" sz="1000" b="1" dirty="0">
                <a:solidFill>
                  <a:srgbClr val="202122"/>
                </a:solidFill>
                <a:latin typeface="Walther_Beta Roman" panose="00000500000000000000" pitchFamily="50" charset="0"/>
              </a:rPr>
              <a:t>= </a:t>
            </a:r>
            <a:r>
              <a:rPr lang="el-GR" sz="1000" b="1" dirty="0">
                <a:solidFill>
                  <a:srgbClr val="202122"/>
                </a:solidFill>
                <a:latin typeface="Walther_Beta Roman" panose="00000500000000000000" pitchFamily="50" charset="0"/>
              </a:rPr>
              <a:t>ω</a:t>
            </a:r>
            <a:endParaRPr lang="fr-FR" sz="1000" b="1" dirty="0">
              <a:latin typeface="Walther_Beta Roman" panose="00000500000000000000" pitchFamily="50" charset="0"/>
            </a:endParaRPr>
          </a:p>
        </p:txBody>
      </p:sp>
      <p:sp>
        <p:nvSpPr>
          <p:cNvPr id="28" name="TextBox 32">
            <a:extLst>
              <a:ext uri="{FF2B5EF4-FFF2-40B4-BE49-F238E27FC236}">
                <a16:creationId xmlns:a16="http://schemas.microsoft.com/office/drawing/2014/main" id="{867B3327-0306-EC10-A4FE-BFD1BD0CBFD4}"/>
              </a:ext>
            </a:extLst>
          </p:cNvPr>
          <p:cNvSpPr txBox="1"/>
          <p:nvPr/>
        </p:nvSpPr>
        <p:spPr>
          <a:xfrm>
            <a:off x="8876547" y="4291386"/>
            <a:ext cx="861731" cy="276999"/>
          </a:xfrm>
          <a:prstGeom prst="rect">
            <a:avLst/>
          </a:prstGeom>
          <a:noFill/>
        </p:spPr>
        <p:txBody>
          <a:bodyPr wrap="square" rtlCol="0">
            <a:spAutoFit/>
          </a:bodyPr>
          <a:lstStyle/>
          <a:p>
            <a:pPr algn="ctr"/>
            <a:r>
              <a:rPr lang="fr-FR" sz="1200" b="1" dirty="0">
                <a:latin typeface="Walther_Beta Bold" panose="00000800000000000000" pitchFamily="50" charset="0"/>
              </a:rPr>
              <a:t>a</a:t>
            </a:r>
            <a:r>
              <a:rPr lang="fr-FR" sz="1100" b="1" dirty="0">
                <a:latin typeface="Walther_Beta Bold" panose="00000800000000000000" pitchFamily="50" charset="0"/>
              </a:rPr>
              <a:t> </a:t>
            </a:r>
            <a:r>
              <a:rPr lang="fr-FR" sz="1000" b="1" dirty="0">
                <a:latin typeface="Walther_Beta Bold" panose="00000800000000000000" pitchFamily="50" charset="0"/>
              </a:rPr>
              <a:t>et</a:t>
            </a:r>
            <a:r>
              <a:rPr lang="fr-FR" sz="1100" b="1" dirty="0">
                <a:latin typeface="Walther_Beta Bold" panose="00000800000000000000" pitchFamily="50" charset="0"/>
              </a:rPr>
              <a:t> </a:t>
            </a:r>
            <a:r>
              <a:rPr lang="fr-FR" sz="1200" b="1" dirty="0">
                <a:latin typeface="Walther_Beta Bold" panose="00000800000000000000" pitchFamily="50" charset="0"/>
              </a:rPr>
              <a:t>å</a:t>
            </a:r>
            <a:endParaRPr lang="fr-FR" sz="1100" b="1" dirty="0">
              <a:latin typeface="Walther_Beta Bold" panose="00000800000000000000" pitchFamily="50" charset="0"/>
            </a:endParaRPr>
          </a:p>
        </p:txBody>
      </p:sp>
    </p:spTree>
    <p:extLst>
      <p:ext uri="{BB962C8B-B14F-4D97-AF65-F5344CB8AC3E}">
        <p14:creationId xmlns:p14="http://schemas.microsoft.com/office/powerpoint/2010/main" val="645835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C062E744-D1B9-F4E2-9D55-4B48B91B5B99}"/>
              </a:ext>
            </a:extLst>
          </p:cNvPr>
          <p:cNvSpPr>
            <a:spLocks noGrp="1"/>
          </p:cNvSpPr>
          <p:nvPr>
            <p:ph type="title"/>
          </p:nvPr>
        </p:nvSpPr>
        <p:spPr/>
        <p:txBody>
          <a:bodyPr>
            <a:normAutofit/>
          </a:bodyPr>
          <a:lstStyle/>
          <a:p>
            <a:r>
              <a:rPr lang="fr-FR" dirty="0"/>
              <a:t>Carte II</a:t>
            </a:r>
            <a:br>
              <a:rPr lang="fr-FR" dirty="0"/>
            </a:br>
            <a:r>
              <a:rPr lang="fr-FR" sz="3600" dirty="0"/>
              <a:t>Type </a:t>
            </a:r>
            <a:r>
              <a:rPr lang="fr-FR" sz="3600" i="1" dirty="0" err="1"/>
              <a:t>ăsĭnu</a:t>
            </a:r>
            <a:r>
              <a:rPr lang="fr-FR" sz="3600" i="1" dirty="0"/>
              <a:t> </a:t>
            </a:r>
            <a:r>
              <a:rPr lang="fr-FR" sz="3600" dirty="0"/>
              <a:t>(a entravé tonique) </a:t>
            </a:r>
            <a:endParaRPr lang="fr-CH" sz="3600" dirty="0"/>
          </a:p>
        </p:txBody>
      </p:sp>
      <p:pic>
        <p:nvPicPr>
          <p:cNvPr id="9" name="Espace réservé du contenu 4">
            <a:extLst>
              <a:ext uri="{FF2B5EF4-FFF2-40B4-BE49-F238E27FC236}">
                <a16:creationId xmlns:a16="http://schemas.microsoft.com/office/drawing/2014/main" id="{B0084E94-A190-C938-859C-4DFA4221D325}"/>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587331" y="1825625"/>
            <a:ext cx="4351338" cy="4351338"/>
          </a:xfrm>
        </p:spPr>
      </p:pic>
      <p:sp>
        <p:nvSpPr>
          <p:cNvPr id="15" name="TextBox 24">
            <a:extLst>
              <a:ext uri="{FF2B5EF4-FFF2-40B4-BE49-F238E27FC236}">
                <a16:creationId xmlns:a16="http://schemas.microsoft.com/office/drawing/2014/main" id="{B4552B9D-FEB1-66A7-2C23-CAD74B82A18C}"/>
              </a:ext>
            </a:extLst>
          </p:cNvPr>
          <p:cNvSpPr txBox="1"/>
          <p:nvPr/>
        </p:nvSpPr>
        <p:spPr>
          <a:xfrm>
            <a:off x="9363669" y="4681306"/>
            <a:ext cx="466150" cy="830997"/>
          </a:xfrm>
          <a:prstGeom prst="rect">
            <a:avLst/>
          </a:prstGeom>
          <a:noFill/>
        </p:spPr>
        <p:txBody>
          <a:bodyPr wrap="square">
            <a:spAutoFit/>
          </a:bodyPr>
          <a:lstStyle/>
          <a:p>
            <a:r>
              <a:rPr lang="fr-FR" sz="4800" b="1" dirty="0">
                <a:solidFill>
                  <a:srgbClr val="202122"/>
                </a:solidFill>
                <a:latin typeface="Walther_Beta Bold" panose="00000800000000000000" pitchFamily="50" charset="0"/>
              </a:rPr>
              <a:t>a</a:t>
            </a:r>
            <a:endParaRPr lang="fr-FR" sz="4800" b="1" dirty="0">
              <a:latin typeface="Walther_Beta Bold" panose="00000800000000000000" pitchFamily="50" charset="0"/>
            </a:endParaRPr>
          </a:p>
        </p:txBody>
      </p:sp>
      <p:sp>
        <p:nvSpPr>
          <p:cNvPr id="20" name="TextBox 26">
            <a:extLst>
              <a:ext uri="{FF2B5EF4-FFF2-40B4-BE49-F238E27FC236}">
                <a16:creationId xmlns:a16="http://schemas.microsoft.com/office/drawing/2014/main" id="{A61930A4-D642-AA02-B1A5-3A548D754127}"/>
              </a:ext>
            </a:extLst>
          </p:cNvPr>
          <p:cNvSpPr txBox="1"/>
          <p:nvPr/>
        </p:nvSpPr>
        <p:spPr>
          <a:xfrm>
            <a:off x="8986082" y="3678126"/>
            <a:ext cx="449036" cy="523220"/>
          </a:xfrm>
          <a:prstGeom prst="rect">
            <a:avLst/>
          </a:prstGeom>
          <a:noFill/>
        </p:spPr>
        <p:txBody>
          <a:bodyPr wrap="square" rtlCol="0">
            <a:spAutoFit/>
          </a:bodyPr>
          <a:lstStyle/>
          <a:p>
            <a:r>
              <a:rPr lang="fr-FR" sz="2800" b="1" dirty="0">
                <a:latin typeface="Walther_Beta Bold" panose="00000800000000000000" pitchFamily="50" charset="0"/>
              </a:rPr>
              <a:t>å</a:t>
            </a:r>
          </a:p>
        </p:txBody>
      </p:sp>
      <p:sp>
        <p:nvSpPr>
          <p:cNvPr id="22" name="TextBox 23">
            <a:extLst>
              <a:ext uri="{FF2B5EF4-FFF2-40B4-BE49-F238E27FC236}">
                <a16:creationId xmlns:a16="http://schemas.microsoft.com/office/drawing/2014/main" id="{B869EF2F-4A65-FC04-2988-6EE79F59AC46}"/>
              </a:ext>
            </a:extLst>
          </p:cNvPr>
          <p:cNvSpPr txBox="1"/>
          <p:nvPr/>
        </p:nvSpPr>
        <p:spPr>
          <a:xfrm>
            <a:off x="8252295" y="3214224"/>
            <a:ext cx="638328" cy="307777"/>
          </a:xfrm>
          <a:prstGeom prst="rect">
            <a:avLst/>
          </a:prstGeom>
          <a:noFill/>
        </p:spPr>
        <p:txBody>
          <a:bodyPr wrap="square">
            <a:spAutoFit/>
          </a:bodyPr>
          <a:lstStyle/>
          <a:p>
            <a:r>
              <a:rPr lang="fr-FR" sz="1400" b="1" i="0" dirty="0" err="1">
                <a:solidFill>
                  <a:srgbClr val="202122"/>
                </a:solidFill>
                <a:effectLst/>
                <a:latin typeface="Walther_Beta Bold" panose="00000800000000000000" pitchFamily="50" charset="0"/>
              </a:rPr>
              <a:t>ɛ,</a:t>
            </a:r>
            <a:r>
              <a:rPr lang="fr-FR" sz="1200" b="1" i="0" dirty="0" err="1">
                <a:solidFill>
                  <a:srgbClr val="202122"/>
                </a:solidFill>
                <a:effectLst/>
                <a:latin typeface="Walther_Beta Bold" panose="00000800000000000000" pitchFamily="50" charset="0"/>
              </a:rPr>
              <a:t>e</a:t>
            </a:r>
            <a:endParaRPr lang="fr-FR" sz="1400" b="1" dirty="0">
              <a:latin typeface="Walther_Beta Bold" panose="00000800000000000000" pitchFamily="50" charset="0"/>
            </a:endParaRPr>
          </a:p>
        </p:txBody>
      </p:sp>
      <p:sp>
        <p:nvSpPr>
          <p:cNvPr id="23" name="TextBox 23">
            <a:extLst>
              <a:ext uri="{FF2B5EF4-FFF2-40B4-BE49-F238E27FC236}">
                <a16:creationId xmlns:a16="http://schemas.microsoft.com/office/drawing/2014/main" id="{7C1EBD37-D798-D633-FB0E-45379DE2D894}"/>
              </a:ext>
            </a:extLst>
          </p:cNvPr>
          <p:cNvSpPr txBox="1"/>
          <p:nvPr/>
        </p:nvSpPr>
        <p:spPr>
          <a:xfrm rot="19222445">
            <a:off x="7377166" y="3916653"/>
            <a:ext cx="1332460" cy="169277"/>
          </a:xfrm>
          <a:prstGeom prst="rect">
            <a:avLst/>
          </a:prstGeom>
          <a:noFill/>
        </p:spPr>
        <p:txBody>
          <a:bodyPr wrap="square">
            <a:spAutoFit/>
          </a:bodyPr>
          <a:lstStyle/>
          <a:p>
            <a:pPr algn="ctr"/>
            <a:r>
              <a:rPr lang="fr-FR" sz="500" b="1" i="0" dirty="0" err="1">
                <a:solidFill>
                  <a:srgbClr val="202122"/>
                </a:solidFill>
                <a:effectLst/>
                <a:latin typeface="Walther_Beta Bold" panose="00000800000000000000" pitchFamily="50" charset="0"/>
              </a:rPr>
              <a:t>ano</a:t>
            </a:r>
            <a:r>
              <a:rPr lang="fr-FR" sz="500" b="1" i="0" dirty="0">
                <a:solidFill>
                  <a:srgbClr val="202122"/>
                </a:solidFill>
                <a:effectLst/>
                <a:latin typeface="Walther_Beta Bold" panose="00000800000000000000" pitchFamily="50" charset="0"/>
              </a:rPr>
              <a:t> perdu</a:t>
            </a:r>
            <a:endParaRPr lang="fr-FR" sz="500" b="1" dirty="0">
              <a:latin typeface="Walther_Beta Bold" panose="00000800000000000000" pitchFamily="50" charset="0"/>
            </a:endParaRPr>
          </a:p>
        </p:txBody>
      </p:sp>
      <p:sp>
        <p:nvSpPr>
          <p:cNvPr id="24" name="TextBox 23">
            <a:extLst>
              <a:ext uri="{FF2B5EF4-FFF2-40B4-BE49-F238E27FC236}">
                <a16:creationId xmlns:a16="http://schemas.microsoft.com/office/drawing/2014/main" id="{37298DD6-FEC5-0AE0-4B42-1C4D928C2B7F}"/>
              </a:ext>
            </a:extLst>
          </p:cNvPr>
          <p:cNvSpPr txBox="1"/>
          <p:nvPr/>
        </p:nvSpPr>
        <p:spPr>
          <a:xfrm>
            <a:off x="9228788" y="2160429"/>
            <a:ext cx="357292" cy="646331"/>
          </a:xfrm>
          <a:prstGeom prst="rect">
            <a:avLst/>
          </a:prstGeom>
          <a:noFill/>
        </p:spPr>
        <p:txBody>
          <a:bodyPr wrap="square">
            <a:spAutoFit/>
          </a:bodyPr>
          <a:lstStyle/>
          <a:p>
            <a:r>
              <a:rPr lang="fr-FR" sz="3600" b="1" dirty="0">
                <a:solidFill>
                  <a:srgbClr val="202122"/>
                </a:solidFill>
                <a:latin typeface="Walther_Beta Bold" panose="00000800000000000000" pitchFamily="50" charset="0"/>
              </a:rPr>
              <a:t>ɛ</a:t>
            </a:r>
            <a:endParaRPr lang="fr-FR" sz="3600" b="1" dirty="0">
              <a:latin typeface="Walther_Beta Bold" panose="00000800000000000000" pitchFamily="50" charset="0"/>
            </a:endParaRPr>
          </a:p>
        </p:txBody>
      </p:sp>
      <p:sp>
        <p:nvSpPr>
          <p:cNvPr id="25" name="TextBox 29">
            <a:extLst>
              <a:ext uri="{FF2B5EF4-FFF2-40B4-BE49-F238E27FC236}">
                <a16:creationId xmlns:a16="http://schemas.microsoft.com/office/drawing/2014/main" id="{5F755F2F-7081-F8E5-066A-D489E5E9D5C4}"/>
              </a:ext>
            </a:extLst>
          </p:cNvPr>
          <p:cNvSpPr txBox="1"/>
          <p:nvPr/>
        </p:nvSpPr>
        <p:spPr>
          <a:xfrm>
            <a:off x="7635903" y="4751236"/>
            <a:ext cx="449036" cy="461665"/>
          </a:xfrm>
          <a:prstGeom prst="rect">
            <a:avLst/>
          </a:prstGeom>
          <a:noFill/>
        </p:spPr>
        <p:txBody>
          <a:bodyPr wrap="square" rtlCol="0">
            <a:spAutoFit/>
          </a:bodyPr>
          <a:lstStyle/>
          <a:p>
            <a:r>
              <a:rPr lang="fr-FR" sz="2400" b="1" dirty="0">
                <a:latin typeface="Walther_Beta Bold" panose="00000800000000000000" pitchFamily="50" charset="0"/>
              </a:rPr>
              <a:t>å</a:t>
            </a:r>
          </a:p>
        </p:txBody>
      </p:sp>
      <p:sp>
        <p:nvSpPr>
          <p:cNvPr id="26" name="TextBox 28">
            <a:extLst>
              <a:ext uri="{FF2B5EF4-FFF2-40B4-BE49-F238E27FC236}">
                <a16:creationId xmlns:a16="http://schemas.microsoft.com/office/drawing/2014/main" id="{0B656A05-F79E-B155-919F-BF4AE3C3AA2B}"/>
              </a:ext>
            </a:extLst>
          </p:cNvPr>
          <p:cNvSpPr txBox="1"/>
          <p:nvPr/>
        </p:nvSpPr>
        <p:spPr>
          <a:xfrm>
            <a:off x="8763000" y="2754433"/>
            <a:ext cx="466150" cy="523220"/>
          </a:xfrm>
          <a:prstGeom prst="rect">
            <a:avLst/>
          </a:prstGeom>
          <a:noFill/>
        </p:spPr>
        <p:txBody>
          <a:bodyPr wrap="square">
            <a:spAutoFit/>
          </a:bodyPr>
          <a:lstStyle/>
          <a:p>
            <a:r>
              <a:rPr lang="fr-FR" sz="2800" b="1" dirty="0">
                <a:solidFill>
                  <a:srgbClr val="202122"/>
                </a:solidFill>
                <a:latin typeface="Walther_Beta Bold" panose="00000800000000000000" pitchFamily="50" charset="0"/>
              </a:rPr>
              <a:t>a</a:t>
            </a:r>
            <a:endParaRPr lang="fr-FR" sz="2800" b="1" dirty="0">
              <a:latin typeface="Walther_Beta Bold" panose="00000800000000000000" pitchFamily="50" charset="0"/>
            </a:endParaRPr>
          </a:p>
        </p:txBody>
      </p:sp>
      <p:sp>
        <p:nvSpPr>
          <p:cNvPr id="27" name="TextBox 24">
            <a:extLst>
              <a:ext uri="{FF2B5EF4-FFF2-40B4-BE49-F238E27FC236}">
                <a16:creationId xmlns:a16="http://schemas.microsoft.com/office/drawing/2014/main" id="{AA5A646C-8608-5302-4F79-F7CBB99C15BD}"/>
              </a:ext>
            </a:extLst>
          </p:cNvPr>
          <p:cNvSpPr txBox="1"/>
          <p:nvPr/>
        </p:nvSpPr>
        <p:spPr>
          <a:xfrm>
            <a:off x="8215109" y="3678128"/>
            <a:ext cx="466150" cy="646331"/>
          </a:xfrm>
          <a:prstGeom prst="rect">
            <a:avLst/>
          </a:prstGeom>
          <a:noFill/>
        </p:spPr>
        <p:txBody>
          <a:bodyPr wrap="square">
            <a:spAutoFit/>
          </a:bodyPr>
          <a:lstStyle/>
          <a:p>
            <a:r>
              <a:rPr lang="fr-FR" sz="3600" b="1" dirty="0">
                <a:solidFill>
                  <a:srgbClr val="202122"/>
                </a:solidFill>
                <a:latin typeface="Walther_Beta Bold" panose="00000800000000000000" pitchFamily="50" charset="0"/>
              </a:rPr>
              <a:t>a</a:t>
            </a:r>
            <a:endParaRPr lang="fr-FR" sz="3600" b="1" dirty="0">
              <a:latin typeface="Walther_Beta Bold" panose="00000800000000000000" pitchFamily="50" charset="0"/>
            </a:endParaRPr>
          </a:p>
        </p:txBody>
      </p:sp>
      <p:pic>
        <p:nvPicPr>
          <p:cNvPr id="31" name="Espace réservé du contenu 30" descr="Une image contenant carte&#10;&#10;Description générée automatiquement">
            <a:extLst>
              <a:ext uri="{FF2B5EF4-FFF2-40B4-BE49-F238E27FC236}">
                <a16:creationId xmlns:a16="http://schemas.microsoft.com/office/drawing/2014/main" id="{8E737808-A710-2FC0-443F-37FDD03948E8}"/>
              </a:ext>
            </a:extLst>
          </p:cNvPr>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1253331" y="1825625"/>
            <a:ext cx="4351338" cy="4351338"/>
          </a:xfrm>
        </p:spPr>
      </p:pic>
      <p:pic>
        <p:nvPicPr>
          <p:cNvPr id="44" name="Image 43" descr="Une image contenant carte&#10;&#10;Description générée automatiquement">
            <a:extLst>
              <a:ext uri="{FF2B5EF4-FFF2-40B4-BE49-F238E27FC236}">
                <a16:creationId xmlns:a16="http://schemas.microsoft.com/office/drawing/2014/main" id="{04895E1E-E34B-F801-B73F-994C1009B6D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43510" y="1786198"/>
            <a:ext cx="2045564" cy="1641600"/>
          </a:xfrm>
          <a:prstGeom prst="rect">
            <a:avLst/>
          </a:prstGeom>
        </p:spPr>
      </p:pic>
      <p:pic>
        <p:nvPicPr>
          <p:cNvPr id="48" name="Image 47" descr="Une image contenant carte&#10;&#10;Description générée automatiquement">
            <a:extLst>
              <a:ext uri="{FF2B5EF4-FFF2-40B4-BE49-F238E27FC236}">
                <a16:creationId xmlns:a16="http://schemas.microsoft.com/office/drawing/2014/main" id="{E20951A8-F1EB-CEAF-EF52-DCCDAD47144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43510" y="184025"/>
            <a:ext cx="2045564" cy="1641600"/>
          </a:xfrm>
          <a:prstGeom prst="rect">
            <a:avLst/>
          </a:prstGeom>
        </p:spPr>
      </p:pic>
      <p:pic>
        <p:nvPicPr>
          <p:cNvPr id="49" name="Picture 4" descr="Flèche vers le bas courbe - Icônes flèches gratuites">
            <a:extLst>
              <a:ext uri="{FF2B5EF4-FFF2-40B4-BE49-F238E27FC236}">
                <a16:creationId xmlns:a16="http://schemas.microsoft.com/office/drawing/2014/main" id="{0DCD5F95-B610-6415-50EA-99F86356CF8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176157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C062E744-D1B9-F4E2-9D55-4B48B91B5B99}"/>
              </a:ext>
            </a:extLst>
          </p:cNvPr>
          <p:cNvSpPr>
            <a:spLocks noGrp="1"/>
          </p:cNvSpPr>
          <p:nvPr>
            <p:ph type="title"/>
          </p:nvPr>
        </p:nvSpPr>
        <p:spPr/>
        <p:txBody>
          <a:bodyPr>
            <a:normAutofit/>
          </a:bodyPr>
          <a:lstStyle/>
          <a:p>
            <a:r>
              <a:rPr lang="fr-FR" dirty="0"/>
              <a:t>Carte III</a:t>
            </a:r>
            <a:br>
              <a:rPr lang="fr-FR" dirty="0"/>
            </a:br>
            <a:r>
              <a:rPr lang="fr-FR" sz="3600" dirty="0"/>
              <a:t>Types </a:t>
            </a:r>
            <a:r>
              <a:rPr lang="fr-FR" sz="3600" i="1" dirty="0" err="1"/>
              <a:t>ŏpĕrārĭu</a:t>
            </a:r>
            <a:r>
              <a:rPr lang="fr-FR" sz="3600" i="1" dirty="0"/>
              <a:t>, </a:t>
            </a:r>
            <a:r>
              <a:rPr lang="fr-FR" sz="3600" i="1" dirty="0" err="1"/>
              <a:t>fu</a:t>
            </a:r>
            <a:r>
              <a:rPr lang="fr-FR" sz="3600" i="1" dirty="0" err="1">
                <a:latin typeface="Calibri" panose="020F0502020204030204" pitchFamily="34" charset="0"/>
                <a:ea typeface="Calibri" panose="020F0502020204030204" pitchFamily="34" charset="0"/>
                <a:cs typeface="Calibri" panose="020F0502020204030204" pitchFamily="34" charset="0"/>
              </a:rPr>
              <a:t>̄</a:t>
            </a:r>
            <a:r>
              <a:rPr lang="fr-FR" sz="3600" i="1" dirty="0" err="1"/>
              <a:t>ma</a:t>
            </a:r>
            <a:r>
              <a:rPr lang="fr-FR" sz="3600" i="1" dirty="0" err="1">
                <a:latin typeface="Calibri" panose="020F0502020204030204" pitchFamily="34" charset="0"/>
                <a:ea typeface="Calibri" panose="020F0502020204030204" pitchFamily="34" charset="0"/>
                <a:cs typeface="Calibri" panose="020F0502020204030204" pitchFamily="34" charset="0"/>
              </a:rPr>
              <a:t>̄</a:t>
            </a:r>
            <a:r>
              <a:rPr lang="fr-FR" sz="3600" i="1" dirty="0" err="1"/>
              <a:t>rĭa</a:t>
            </a:r>
            <a:endParaRPr lang="fr-CH" sz="3600" dirty="0"/>
          </a:p>
        </p:txBody>
      </p:sp>
      <p:pic>
        <p:nvPicPr>
          <p:cNvPr id="9" name="Espace réservé du contenu 8" descr="Une image contenant carte&#10;&#10;Description générée automatiquement">
            <a:extLst>
              <a:ext uri="{FF2B5EF4-FFF2-40B4-BE49-F238E27FC236}">
                <a16:creationId xmlns:a16="http://schemas.microsoft.com/office/drawing/2014/main" id="{0B154D2F-8024-5582-2868-8AA889F5CB35}"/>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253331" y="1825625"/>
            <a:ext cx="4351338" cy="4351338"/>
          </a:xfrm>
        </p:spPr>
      </p:pic>
      <p:pic>
        <p:nvPicPr>
          <p:cNvPr id="31" name="Espace réservé du contenu 9" descr="Une image contenant carte&#10;&#10;Description générée automatiquement">
            <a:extLst>
              <a:ext uri="{FF2B5EF4-FFF2-40B4-BE49-F238E27FC236}">
                <a16:creationId xmlns:a16="http://schemas.microsoft.com/office/drawing/2014/main" id="{C8DE1654-3A7F-BDE8-D7C4-F8FC7913005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87331" y="1825625"/>
            <a:ext cx="4351338" cy="4351338"/>
          </a:xfrm>
          <a:prstGeom prst="rect">
            <a:avLst/>
          </a:prstGeom>
        </p:spPr>
      </p:pic>
      <p:pic>
        <p:nvPicPr>
          <p:cNvPr id="34" name="Espace réservé du contenu 12" descr="Une image contenant carte&#10;&#10;Description générée automatiquement">
            <a:extLst>
              <a:ext uri="{FF2B5EF4-FFF2-40B4-BE49-F238E27FC236}">
                <a16:creationId xmlns:a16="http://schemas.microsoft.com/office/drawing/2014/main" id="{E60B8800-55B2-71A4-052A-A9B0D4A598E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43065" y="49088"/>
            <a:ext cx="2045564" cy="1641600"/>
          </a:xfrm>
          <a:prstGeom prst="rect">
            <a:avLst/>
          </a:prstGeom>
        </p:spPr>
      </p:pic>
      <p:pic>
        <p:nvPicPr>
          <p:cNvPr id="35" name="Image 34" descr="Une image contenant carte&#10;&#10;Description générée automatiquement">
            <a:extLst>
              <a:ext uri="{FF2B5EF4-FFF2-40B4-BE49-F238E27FC236}">
                <a16:creationId xmlns:a16="http://schemas.microsoft.com/office/drawing/2014/main" id="{41305DC2-2808-D6B5-1329-9B23C965C87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43065" y="1690688"/>
            <a:ext cx="2045564" cy="1641600"/>
          </a:xfrm>
          <a:prstGeom prst="rect">
            <a:avLst/>
          </a:prstGeom>
        </p:spPr>
      </p:pic>
      <p:pic>
        <p:nvPicPr>
          <p:cNvPr id="36" name="Picture 4" descr="Flèche vers le bas courbe - Icônes flèches gratuites">
            <a:extLst>
              <a:ext uri="{FF2B5EF4-FFF2-40B4-BE49-F238E27FC236}">
                <a16:creationId xmlns:a16="http://schemas.microsoft.com/office/drawing/2014/main" id="{D84C128E-D0DD-FBBA-B831-3854FAA90F93}"/>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24">
            <a:extLst>
              <a:ext uri="{FF2B5EF4-FFF2-40B4-BE49-F238E27FC236}">
                <a16:creationId xmlns:a16="http://schemas.microsoft.com/office/drawing/2014/main" id="{6A8440FB-BA15-93C6-6073-861A513200DA}"/>
              </a:ext>
            </a:extLst>
          </p:cNvPr>
          <p:cNvSpPr txBox="1"/>
          <p:nvPr/>
        </p:nvSpPr>
        <p:spPr>
          <a:xfrm>
            <a:off x="8041570" y="3704973"/>
            <a:ext cx="1832981" cy="646331"/>
          </a:xfrm>
          <a:prstGeom prst="rect">
            <a:avLst/>
          </a:prstGeom>
          <a:noFill/>
        </p:spPr>
        <p:txBody>
          <a:bodyPr wrap="square">
            <a:spAutoFit/>
          </a:bodyPr>
          <a:lstStyle/>
          <a:p>
            <a:pPr algn="ctr"/>
            <a:r>
              <a:rPr lang="fr-FR" sz="3600" b="1" dirty="0" err="1">
                <a:solidFill>
                  <a:srgbClr val="202122"/>
                </a:solidFill>
                <a:latin typeface="Walther_Beta Bold" panose="00000800000000000000" pitchFamily="50" charset="0"/>
              </a:rPr>
              <a:t>a,ä,ɛ</a:t>
            </a:r>
            <a:endParaRPr lang="fr-FR" sz="3600" b="1" dirty="0">
              <a:latin typeface="Walther_Beta Bold" panose="00000800000000000000" pitchFamily="50" charset="0"/>
            </a:endParaRPr>
          </a:p>
        </p:txBody>
      </p:sp>
      <p:sp>
        <p:nvSpPr>
          <p:cNvPr id="38" name="ZoneTexte 37">
            <a:extLst>
              <a:ext uri="{FF2B5EF4-FFF2-40B4-BE49-F238E27FC236}">
                <a16:creationId xmlns:a16="http://schemas.microsoft.com/office/drawing/2014/main" id="{DEEB15A7-04FB-8E3F-D258-EE24D8344FDB}"/>
              </a:ext>
            </a:extLst>
          </p:cNvPr>
          <p:cNvSpPr txBox="1"/>
          <p:nvPr/>
        </p:nvSpPr>
        <p:spPr>
          <a:xfrm>
            <a:off x="8104897" y="3222432"/>
            <a:ext cx="953174" cy="276999"/>
          </a:xfrm>
          <a:prstGeom prst="rect">
            <a:avLst/>
          </a:prstGeom>
          <a:noFill/>
        </p:spPr>
        <p:txBody>
          <a:bodyPr wrap="square">
            <a:spAutoFit/>
          </a:bodyPr>
          <a:lstStyle/>
          <a:p>
            <a:r>
              <a:rPr lang="fr-CH" sz="1200" b="1" dirty="0">
                <a:latin typeface="Walther_Beta Bold" panose="00000800000000000000" pitchFamily="50" charset="0"/>
              </a:rPr>
              <a:t>e, er, </a:t>
            </a:r>
            <a:r>
              <a:rPr lang="fr-CH" sz="1200" b="1" i="1" dirty="0">
                <a:latin typeface="Walther_Beta Bold" panose="00000800000000000000" pitchFamily="50" charset="0"/>
              </a:rPr>
              <a:t>etc</a:t>
            </a:r>
            <a:r>
              <a:rPr lang="fr-CH" sz="1200" b="1" dirty="0">
                <a:latin typeface="Walther_Beta Bold" panose="00000800000000000000" pitchFamily="50" charset="0"/>
              </a:rPr>
              <a:t>.</a:t>
            </a:r>
          </a:p>
        </p:txBody>
      </p:sp>
      <p:sp>
        <p:nvSpPr>
          <p:cNvPr id="39" name="ZoneTexte 38">
            <a:extLst>
              <a:ext uri="{FF2B5EF4-FFF2-40B4-BE49-F238E27FC236}">
                <a16:creationId xmlns:a16="http://schemas.microsoft.com/office/drawing/2014/main" id="{E4998140-C738-A53A-37F4-D6174A1C737E}"/>
              </a:ext>
            </a:extLst>
          </p:cNvPr>
          <p:cNvSpPr txBox="1"/>
          <p:nvPr/>
        </p:nvSpPr>
        <p:spPr>
          <a:xfrm>
            <a:off x="9188647" y="2226130"/>
            <a:ext cx="953174" cy="276999"/>
          </a:xfrm>
          <a:prstGeom prst="rect">
            <a:avLst/>
          </a:prstGeom>
          <a:noFill/>
        </p:spPr>
        <p:txBody>
          <a:bodyPr wrap="square">
            <a:spAutoFit/>
          </a:bodyPr>
          <a:lstStyle/>
          <a:p>
            <a:r>
              <a:rPr lang="fr-CH" sz="1200" b="1" dirty="0">
                <a:latin typeface="Walther_Beta Bold" panose="00000800000000000000" pitchFamily="50" charset="0"/>
              </a:rPr>
              <a:t>e, er, </a:t>
            </a:r>
            <a:r>
              <a:rPr lang="fr-CH" sz="1200" b="1" i="1" dirty="0">
                <a:latin typeface="Walther_Beta Bold" panose="00000800000000000000" pitchFamily="50" charset="0"/>
              </a:rPr>
              <a:t>etc</a:t>
            </a:r>
            <a:r>
              <a:rPr lang="fr-CH" sz="1200" b="1" dirty="0">
                <a:latin typeface="Walther_Beta Bold" panose="00000800000000000000" pitchFamily="50" charset="0"/>
              </a:rPr>
              <a:t>.</a:t>
            </a:r>
          </a:p>
        </p:txBody>
      </p:sp>
      <p:sp>
        <p:nvSpPr>
          <p:cNvPr id="40" name="ZoneTexte 39">
            <a:extLst>
              <a:ext uri="{FF2B5EF4-FFF2-40B4-BE49-F238E27FC236}">
                <a16:creationId xmlns:a16="http://schemas.microsoft.com/office/drawing/2014/main" id="{9D7D4B6D-5D4D-EFE2-7194-020E35575BF5}"/>
              </a:ext>
            </a:extLst>
          </p:cNvPr>
          <p:cNvSpPr txBox="1"/>
          <p:nvPr/>
        </p:nvSpPr>
        <p:spPr>
          <a:xfrm>
            <a:off x="8637806" y="2905910"/>
            <a:ext cx="640511" cy="338554"/>
          </a:xfrm>
          <a:prstGeom prst="rect">
            <a:avLst/>
          </a:prstGeom>
          <a:noFill/>
        </p:spPr>
        <p:txBody>
          <a:bodyPr wrap="square">
            <a:spAutoFit/>
          </a:bodyPr>
          <a:lstStyle/>
          <a:p>
            <a:r>
              <a:rPr lang="fr-CH" sz="1600" b="1" dirty="0">
                <a:latin typeface="Walther_Beta Bold" panose="00000800000000000000" pitchFamily="50" charset="0"/>
              </a:rPr>
              <a:t>i, </a:t>
            </a:r>
            <a:r>
              <a:rPr lang="fr-CH" sz="1600" b="1" dirty="0" err="1">
                <a:latin typeface="Walther_Beta Bold" panose="00000800000000000000" pitchFamily="50" charset="0"/>
              </a:rPr>
              <a:t>ir</a:t>
            </a:r>
            <a:endParaRPr lang="fr-CH" sz="1600" b="1" dirty="0">
              <a:latin typeface="Walther_Beta Bold" panose="00000800000000000000" pitchFamily="50" charset="0"/>
            </a:endParaRPr>
          </a:p>
        </p:txBody>
      </p:sp>
      <p:sp>
        <p:nvSpPr>
          <p:cNvPr id="41" name="ZoneTexte 40">
            <a:extLst>
              <a:ext uri="{FF2B5EF4-FFF2-40B4-BE49-F238E27FC236}">
                <a16:creationId xmlns:a16="http://schemas.microsoft.com/office/drawing/2014/main" id="{5DA64B73-F559-91D0-01B4-E53E4A3E4148}"/>
              </a:ext>
            </a:extLst>
          </p:cNvPr>
          <p:cNvSpPr txBox="1"/>
          <p:nvPr/>
        </p:nvSpPr>
        <p:spPr>
          <a:xfrm>
            <a:off x="9554296" y="4728696"/>
            <a:ext cx="640511" cy="584775"/>
          </a:xfrm>
          <a:prstGeom prst="rect">
            <a:avLst/>
          </a:prstGeom>
          <a:noFill/>
        </p:spPr>
        <p:txBody>
          <a:bodyPr wrap="square">
            <a:spAutoFit/>
          </a:bodyPr>
          <a:lstStyle/>
          <a:p>
            <a:pPr algn="ctr"/>
            <a:r>
              <a:rPr lang="fr-CH" sz="3200" b="1" dirty="0">
                <a:latin typeface="Walther_Beta Bold" panose="00000800000000000000" pitchFamily="50" charset="0"/>
              </a:rPr>
              <a:t>i</a:t>
            </a:r>
          </a:p>
        </p:txBody>
      </p:sp>
      <p:sp>
        <p:nvSpPr>
          <p:cNvPr id="42" name="ZoneTexte 41">
            <a:extLst>
              <a:ext uri="{FF2B5EF4-FFF2-40B4-BE49-F238E27FC236}">
                <a16:creationId xmlns:a16="http://schemas.microsoft.com/office/drawing/2014/main" id="{4E7C692B-A427-F091-76B9-00473B6479F8}"/>
              </a:ext>
            </a:extLst>
          </p:cNvPr>
          <p:cNvSpPr txBox="1"/>
          <p:nvPr/>
        </p:nvSpPr>
        <p:spPr>
          <a:xfrm>
            <a:off x="7569678" y="4232126"/>
            <a:ext cx="640511" cy="461665"/>
          </a:xfrm>
          <a:prstGeom prst="rect">
            <a:avLst/>
          </a:prstGeom>
          <a:noFill/>
        </p:spPr>
        <p:txBody>
          <a:bodyPr wrap="square">
            <a:spAutoFit/>
          </a:bodyPr>
          <a:lstStyle/>
          <a:p>
            <a:pPr algn="ctr"/>
            <a:r>
              <a:rPr lang="fr-CH" sz="2400" b="1" dirty="0">
                <a:latin typeface="Walther_Beta Bold" panose="00000800000000000000" pitchFamily="50" charset="0"/>
              </a:rPr>
              <a:t>i</a:t>
            </a:r>
          </a:p>
        </p:txBody>
      </p:sp>
      <p:sp>
        <p:nvSpPr>
          <p:cNvPr id="43" name="TextBox 24">
            <a:extLst>
              <a:ext uri="{FF2B5EF4-FFF2-40B4-BE49-F238E27FC236}">
                <a16:creationId xmlns:a16="http://schemas.microsoft.com/office/drawing/2014/main" id="{13B1B8DC-977A-61E6-C4A9-B0AA93EB1757}"/>
              </a:ext>
            </a:extLst>
          </p:cNvPr>
          <p:cNvSpPr txBox="1"/>
          <p:nvPr/>
        </p:nvSpPr>
        <p:spPr>
          <a:xfrm>
            <a:off x="8637806" y="2608056"/>
            <a:ext cx="1832981" cy="276999"/>
          </a:xfrm>
          <a:prstGeom prst="rect">
            <a:avLst/>
          </a:prstGeom>
          <a:noFill/>
        </p:spPr>
        <p:txBody>
          <a:bodyPr wrap="square">
            <a:spAutoFit/>
          </a:bodyPr>
          <a:lstStyle/>
          <a:p>
            <a:pPr algn="ctr"/>
            <a:r>
              <a:rPr lang="fr-FR" sz="1200" b="1" dirty="0">
                <a:solidFill>
                  <a:srgbClr val="202122"/>
                </a:solidFill>
                <a:latin typeface="Walther_Beta Bold" panose="00000800000000000000" pitchFamily="50" charset="0"/>
              </a:rPr>
              <a:t>a, </a:t>
            </a:r>
            <a:r>
              <a:rPr lang="fr-FR" sz="1200" b="1" dirty="0" err="1">
                <a:solidFill>
                  <a:srgbClr val="202122"/>
                </a:solidFill>
                <a:latin typeface="Walther_Beta Bold" panose="00000800000000000000" pitchFamily="50" charset="0"/>
              </a:rPr>
              <a:t>ar</a:t>
            </a:r>
            <a:r>
              <a:rPr lang="fr-FR" sz="1200" b="1" dirty="0">
                <a:solidFill>
                  <a:srgbClr val="202122"/>
                </a:solidFill>
                <a:latin typeface="Walther_Beta Bold" panose="00000800000000000000" pitchFamily="50" charset="0"/>
              </a:rPr>
              <a:t>, </a:t>
            </a:r>
            <a:r>
              <a:rPr lang="fr-FR" sz="1200" b="1" i="1" dirty="0">
                <a:solidFill>
                  <a:srgbClr val="202122"/>
                </a:solidFill>
                <a:latin typeface="Walther_Beta Bold" panose="00000800000000000000" pitchFamily="50" charset="0"/>
              </a:rPr>
              <a:t>etc</a:t>
            </a:r>
            <a:r>
              <a:rPr lang="fr-FR" sz="1200" b="1" dirty="0">
                <a:solidFill>
                  <a:srgbClr val="202122"/>
                </a:solidFill>
                <a:latin typeface="Walther_Beta Bold" panose="00000800000000000000" pitchFamily="50" charset="0"/>
              </a:rPr>
              <a:t>.</a:t>
            </a:r>
            <a:endParaRPr lang="fr-FR" sz="1200" b="1" dirty="0">
              <a:latin typeface="Walther_Beta Bold" panose="00000800000000000000" pitchFamily="50" charset="0"/>
            </a:endParaRPr>
          </a:p>
        </p:txBody>
      </p:sp>
      <p:sp>
        <p:nvSpPr>
          <p:cNvPr id="44" name="TextBox 24">
            <a:extLst>
              <a:ext uri="{FF2B5EF4-FFF2-40B4-BE49-F238E27FC236}">
                <a16:creationId xmlns:a16="http://schemas.microsoft.com/office/drawing/2014/main" id="{BCDC140A-F3A4-1253-9085-A6E5799A3713}"/>
              </a:ext>
            </a:extLst>
          </p:cNvPr>
          <p:cNvSpPr txBox="1"/>
          <p:nvPr/>
        </p:nvSpPr>
        <p:spPr>
          <a:xfrm>
            <a:off x="7167579" y="3826451"/>
            <a:ext cx="1832981" cy="338554"/>
          </a:xfrm>
          <a:prstGeom prst="rect">
            <a:avLst/>
          </a:prstGeom>
          <a:noFill/>
        </p:spPr>
        <p:txBody>
          <a:bodyPr wrap="square">
            <a:spAutoFit/>
          </a:bodyPr>
          <a:lstStyle/>
          <a:p>
            <a:pPr algn="ctr"/>
            <a:r>
              <a:rPr lang="fr-FR" sz="1600" b="1" dirty="0" err="1">
                <a:solidFill>
                  <a:srgbClr val="202122"/>
                </a:solidFill>
                <a:latin typeface="Walther_Beta Bold" panose="00000800000000000000" pitchFamily="50" charset="0"/>
              </a:rPr>
              <a:t>e,ɛ</a:t>
            </a:r>
            <a:r>
              <a:rPr lang="fr-FR" sz="1600" b="1" dirty="0">
                <a:solidFill>
                  <a:srgbClr val="202122"/>
                </a:solidFill>
                <a:latin typeface="Walther_Beta Bold" panose="00000800000000000000" pitchFamily="50" charset="0"/>
              </a:rPr>
              <a:t>̃</a:t>
            </a:r>
            <a:endParaRPr lang="fr-FR" sz="1600" b="1" dirty="0">
              <a:latin typeface="Walther_Beta Bold" panose="00000800000000000000" pitchFamily="50" charset="0"/>
            </a:endParaRPr>
          </a:p>
        </p:txBody>
      </p:sp>
    </p:spTree>
    <p:extLst>
      <p:ext uri="{BB962C8B-B14F-4D97-AF65-F5344CB8AC3E}">
        <p14:creationId xmlns:p14="http://schemas.microsoft.com/office/powerpoint/2010/main" val="100914699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C062E744-D1B9-F4E2-9D55-4B48B91B5B99}"/>
              </a:ext>
            </a:extLst>
          </p:cNvPr>
          <p:cNvSpPr>
            <a:spLocks noGrp="1"/>
          </p:cNvSpPr>
          <p:nvPr>
            <p:ph type="title"/>
          </p:nvPr>
        </p:nvSpPr>
        <p:spPr/>
        <p:txBody>
          <a:bodyPr>
            <a:normAutofit/>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Carte IV</a:t>
            </a:r>
            <a:br>
              <a:rPr kumimoji="0" lang="fr-FR" sz="4400" b="0" i="0" u="none" strike="noStrike" kern="1200" cap="none" spc="0" normalizeH="0" baseline="0" noProof="0" dirty="0">
                <a:ln>
                  <a:noFill/>
                </a:ln>
                <a:solidFill>
                  <a:prstClr val="black"/>
                </a:solidFill>
                <a:effectLst/>
                <a:uLnTx/>
                <a:uFillTx/>
                <a:latin typeface="Gellix"/>
                <a:ea typeface="+mj-ea"/>
                <a:cs typeface="+mj-cs"/>
              </a:rPr>
            </a:br>
            <a:r>
              <a:rPr kumimoji="0" lang="fr-FR" sz="3600" b="0" i="0" u="none" strike="noStrike" kern="1200" cap="none" spc="0" normalizeH="0" baseline="0" noProof="0" dirty="0">
                <a:ln>
                  <a:noFill/>
                </a:ln>
                <a:solidFill>
                  <a:prstClr val="black"/>
                </a:solidFill>
                <a:effectLst/>
                <a:uLnTx/>
                <a:uFillTx/>
                <a:latin typeface="Gellix"/>
                <a:ea typeface="+mj-ea"/>
                <a:cs typeface="+mj-cs"/>
              </a:rPr>
              <a:t>Types </a:t>
            </a:r>
            <a:r>
              <a:rPr kumimoji="0" lang="fr-FR" sz="3600" b="0" i="1" u="none" strike="noStrike" kern="1200" cap="none" spc="0" normalizeH="0" baseline="0" noProof="0" dirty="0" err="1">
                <a:ln>
                  <a:noFill/>
                </a:ln>
                <a:solidFill>
                  <a:prstClr val="black"/>
                </a:solidFill>
                <a:effectLst/>
                <a:uLnTx/>
                <a:uFillTx/>
                <a:latin typeface="Gellix"/>
                <a:ea typeface="+mj-ea"/>
                <a:cs typeface="+mj-cs"/>
              </a:rPr>
              <a:t>falca</a:t>
            </a:r>
            <a:r>
              <a:rPr kumimoji="0" lang="fr-FR" sz="3600" b="0" i="1" u="none" strike="noStrike" kern="1200" cap="none" spc="0" normalizeH="0" baseline="0" noProof="0" dirty="0" err="1">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rPr>
              <a:t>̄</a:t>
            </a:r>
            <a:r>
              <a:rPr kumimoji="0" lang="fr-FR" sz="3600" b="0" i="1" u="none" strike="noStrike" kern="1200" cap="none" spc="0" normalizeH="0" baseline="0" noProof="0" dirty="0" err="1">
                <a:ln>
                  <a:noFill/>
                </a:ln>
                <a:solidFill>
                  <a:prstClr val="black"/>
                </a:solidFill>
                <a:effectLst/>
                <a:uLnTx/>
                <a:uFillTx/>
                <a:latin typeface="Gellix"/>
                <a:ea typeface="+mj-ea"/>
                <a:cs typeface="+mj-cs"/>
              </a:rPr>
              <a:t>r</a:t>
            </a:r>
            <a:r>
              <a:rPr lang="fr-FR" sz="3600" i="1" dirty="0"/>
              <a:t>ĭ</a:t>
            </a:r>
            <a:r>
              <a:rPr kumimoji="0" lang="fr-FR" sz="3600" b="0" i="1" u="none" strike="noStrike" kern="1200" cap="none" spc="0" normalizeH="0" baseline="0" noProof="0" dirty="0">
                <a:ln>
                  <a:noFill/>
                </a:ln>
                <a:solidFill>
                  <a:prstClr val="black"/>
                </a:solidFill>
                <a:effectLst/>
                <a:uLnTx/>
                <a:uFillTx/>
                <a:latin typeface="Gellix"/>
                <a:ea typeface="+mj-ea"/>
                <a:cs typeface="+mj-cs"/>
              </a:rPr>
              <a:t>u, </a:t>
            </a:r>
            <a:r>
              <a:rPr kumimoji="0" lang="fr-FR" sz="3600" b="0" i="1" u="none" strike="noStrike" kern="1200" cap="none" spc="0" normalizeH="0" baseline="0" noProof="0" dirty="0" err="1">
                <a:ln>
                  <a:noFill/>
                </a:ln>
                <a:solidFill>
                  <a:prstClr val="black"/>
                </a:solidFill>
                <a:effectLst/>
                <a:uLnTx/>
                <a:uFillTx/>
                <a:latin typeface="Gellix"/>
                <a:ea typeface="+mj-ea"/>
                <a:cs typeface="+mj-cs"/>
              </a:rPr>
              <a:t>prĕcārĭa</a:t>
            </a:r>
            <a:endParaRPr lang="fr-CH" sz="3600" dirty="0"/>
          </a:p>
        </p:txBody>
      </p:sp>
      <p:pic>
        <p:nvPicPr>
          <p:cNvPr id="5" name="Espace réservé du contenu 4" descr="Une image contenant carte&#10;&#10;Description générée automatiquement">
            <a:extLst>
              <a:ext uri="{FF2B5EF4-FFF2-40B4-BE49-F238E27FC236}">
                <a16:creationId xmlns:a16="http://schemas.microsoft.com/office/drawing/2014/main" id="{A29F27FC-3D04-68C0-B9D9-BED788C79583}"/>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253331" y="1825625"/>
            <a:ext cx="4351338" cy="4351338"/>
          </a:xfrm>
        </p:spPr>
      </p:pic>
      <p:pic>
        <p:nvPicPr>
          <p:cNvPr id="21" name="Espace réservé du contenu 16">
            <a:extLst>
              <a:ext uri="{FF2B5EF4-FFF2-40B4-BE49-F238E27FC236}">
                <a16:creationId xmlns:a16="http://schemas.microsoft.com/office/drawing/2014/main" id="{51D3B255-AE8B-4DE3-54D9-5535DA41FCC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87331" y="1825625"/>
            <a:ext cx="4351338" cy="4351338"/>
          </a:xfrm>
          <a:prstGeom prst="rect">
            <a:avLst/>
          </a:prstGeom>
        </p:spPr>
      </p:pic>
      <p:pic>
        <p:nvPicPr>
          <p:cNvPr id="23" name="Espace réservé du contenu 9" descr="Une image contenant carte&#10;&#10;Description générée automatiquement">
            <a:extLst>
              <a:ext uri="{FF2B5EF4-FFF2-40B4-BE49-F238E27FC236}">
                <a16:creationId xmlns:a16="http://schemas.microsoft.com/office/drawing/2014/main" id="{E8E7680D-023E-BF63-67C7-32C3A1D401C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46436" y="49088"/>
            <a:ext cx="2045564" cy="1641600"/>
          </a:xfrm>
          <a:prstGeom prst="rect">
            <a:avLst/>
          </a:prstGeom>
        </p:spPr>
      </p:pic>
      <p:pic>
        <p:nvPicPr>
          <p:cNvPr id="24" name="Image 23" descr="Une image contenant carte&#10;&#10;Description générée automatiquement">
            <a:extLst>
              <a:ext uri="{FF2B5EF4-FFF2-40B4-BE49-F238E27FC236}">
                <a16:creationId xmlns:a16="http://schemas.microsoft.com/office/drawing/2014/main" id="{0D82DF43-8466-5BFE-F17F-FA365F0683E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146436" y="1690688"/>
            <a:ext cx="2045564" cy="1641600"/>
          </a:xfrm>
          <a:prstGeom prst="rect">
            <a:avLst/>
          </a:prstGeom>
        </p:spPr>
      </p:pic>
      <p:pic>
        <p:nvPicPr>
          <p:cNvPr id="25" name="Picture 4" descr="Flèche vers le bas courbe - Icônes flèches gratuites">
            <a:extLst>
              <a:ext uri="{FF2B5EF4-FFF2-40B4-BE49-F238E27FC236}">
                <a16:creationId xmlns:a16="http://schemas.microsoft.com/office/drawing/2014/main" id="{EE5C4543-B506-319D-31CA-D2338E1F95A6}"/>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4">
            <a:extLst>
              <a:ext uri="{FF2B5EF4-FFF2-40B4-BE49-F238E27FC236}">
                <a16:creationId xmlns:a16="http://schemas.microsoft.com/office/drawing/2014/main" id="{A0147703-F187-850B-8C2C-E002D8C5DCE3}"/>
              </a:ext>
            </a:extLst>
          </p:cNvPr>
          <p:cNvSpPr txBox="1"/>
          <p:nvPr/>
        </p:nvSpPr>
        <p:spPr>
          <a:xfrm>
            <a:off x="7979565" y="3698004"/>
            <a:ext cx="1832981" cy="523220"/>
          </a:xfrm>
          <a:prstGeom prst="rect">
            <a:avLst/>
          </a:prstGeom>
          <a:noFill/>
        </p:spPr>
        <p:txBody>
          <a:bodyPr wrap="square">
            <a:spAutoFit/>
          </a:bodyPr>
          <a:lstStyle/>
          <a:p>
            <a:pPr algn="ctr"/>
            <a:r>
              <a:rPr lang="fr-FR" sz="2800" b="1" dirty="0">
                <a:solidFill>
                  <a:srgbClr val="202122"/>
                </a:solidFill>
                <a:latin typeface="Walther_Beta Bold" panose="00000800000000000000" pitchFamily="50" charset="0"/>
              </a:rPr>
              <a:t>i, </a:t>
            </a:r>
            <a:r>
              <a:rPr lang="fr-FR" sz="2800" b="1" dirty="0" err="1">
                <a:solidFill>
                  <a:srgbClr val="202122"/>
                </a:solidFill>
                <a:latin typeface="Walther_Beta Bold" panose="00000800000000000000" pitchFamily="50" charset="0"/>
              </a:rPr>
              <a:t>ir</a:t>
            </a:r>
            <a:r>
              <a:rPr lang="fr-FR" sz="2800" b="1" dirty="0">
                <a:solidFill>
                  <a:srgbClr val="202122"/>
                </a:solidFill>
                <a:latin typeface="Walther_Beta Bold" panose="00000800000000000000" pitchFamily="50" charset="0"/>
              </a:rPr>
              <a:t>(ə)</a:t>
            </a:r>
            <a:endParaRPr lang="fr-FR" sz="2800" b="1" dirty="0">
              <a:latin typeface="Walther_Beta Bold" panose="00000800000000000000" pitchFamily="50" charset="0"/>
            </a:endParaRPr>
          </a:p>
        </p:txBody>
      </p:sp>
      <p:sp>
        <p:nvSpPr>
          <p:cNvPr id="27" name="ZoneTexte 26">
            <a:extLst>
              <a:ext uri="{FF2B5EF4-FFF2-40B4-BE49-F238E27FC236}">
                <a16:creationId xmlns:a16="http://schemas.microsoft.com/office/drawing/2014/main" id="{0796136A-557E-1442-57C0-7D9CA31AB69F}"/>
              </a:ext>
            </a:extLst>
          </p:cNvPr>
          <p:cNvSpPr txBox="1"/>
          <p:nvPr/>
        </p:nvSpPr>
        <p:spPr>
          <a:xfrm>
            <a:off x="8676932" y="2564858"/>
            <a:ext cx="1353082" cy="369332"/>
          </a:xfrm>
          <a:prstGeom prst="rect">
            <a:avLst/>
          </a:prstGeom>
          <a:noFill/>
        </p:spPr>
        <p:txBody>
          <a:bodyPr wrap="square">
            <a:spAutoFit/>
          </a:bodyPr>
          <a:lstStyle/>
          <a:p>
            <a:pPr algn="ctr"/>
            <a:r>
              <a:rPr lang="fr-CH" b="1" dirty="0" err="1">
                <a:latin typeface="Walther_Beta Bold" panose="00000800000000000000" pitchFamily="50" charset="0"/>
              </a:rPr>
              <a:t>i</a:t>
            </a:r>
            <a:r>
              <a:rPr lang="fr-CH" b="1" baseline="30000" dirty="0" err="1">
                <a:latin typeface="Walther_Beta Bold" panose="00000800000000000000" pitchFamily="50" charset="0"/>
              </a:rPr>
              <a:t>ə</a:t>
            </a:r>
            <a:r>
              <a:rPr lang="fr-CH" b="1" dirty="0">
                <a:latin typeface="Walther_Beta Bold" panose="00000800000000000000" pitchFamily="50" charset="0"/>
              </a:rPr>
              <a:t>, </a:t>
            </a:r>
            <a:r>
              <a:rPr lang="fr-CH" b="1" dirty="0" err="1">
                <a:latin typeface="Walther_Beta Bold" panose="00000800000000000000" pitchFamily="50" charset="0"/>
              </a:rPr>
              <a:t>i</a:t>
            </a:r>
            <a:r>
              <a:rPr lang="fr-CH" b="1" baseline="30000" dirty="0" err="1">
                <a:latin typeface="Walther_Beta Bold" panose="00000800000000000000" pitchFamily="50" charset="0"/>
              </a:rPr>
              <a:t>ə</a:t>
            </a:r>
            <a:r>
              <a:rPr lang="fr-CH" b="1" dirty="0" err="1">
                <a:latin typeface="Walther_Beta Bold" panose="00000800000000000000" pitchFamily="50" charset="0"/>
              </a:rPr>
              <a:t>r</a:t>
            </a:r>
            <a:endParaRPr lang="fr-CH" b="1" dirty="0">
              <a:latin typeface="Walther_Beta Bold" panose="00000800000000000000" pitchFamily="50" charset="0"/>
            </a:endParaRPr>
          </a:p>
        </p:txBody>
      </p:sp>
      <p:sp>
        <p:nvSpPr>
          <p:cNvPr id="28" name="ZoneTexte 27">
            <a:extLst>
              <a:ext uri="{FF2B5EF4-FFF2-40B4-BE49-F238E27FC236}">
                <a16:creationId xmlns:a16="http://schemas.microsoft.com/office/drawing/2014/main" id="{01E0A8EA-B34F-D6A1-C617-3EAED94F231C}"/>
              </a:ext>
            </a:extLst>
          </p:cNvPr>
          <p:cNvSpPr txBox="1"/>
          <p:nvPr/>
        </p:nvSpPr>
        <p:spPr>
          <a:xfrm>
            <a:off x="9391212" y="2257081"/>
            <a:ext cx="842668" cy="307777"/>
          </a:xfrm>
          <a:prstGeom prst="rect">
            <a:avLst/>
          </a:prstGeom>
          <a:noFill/>
        </p:spPr>
        <p:txBody>
          <a:bodyPr wrap="square">
            <a:spAutoFit/>
          </a:bodyPr>
          <a:lstStyle/>
          <a:p>
            <a:pPr algn="ctr"/>
            <a:r>
              <a:rPr lang="fr-CH" sz="1400" b="1" i="1" dirty="0" err="1">
                <a:latin typeface="Walther_Beta Bold" panose="00000800000000000000" pitchFamily="50" charset="0"/>
              </a:rPr>
              <a:t>wãrm</a:t>
            </a:r>
            <a:endParaRPr lang="fr-CH" sz="1400" b="1" i="1" dirty="0">
              <a:latin typeface="Walther_Beta Bold" panose="00000800000000000000" pitchFamily="50" charset="0"/>
            </a:endParaRPr>
          </a:p>
        </p:txBody>
      </p:sp>
      <p:sp>
        <p:nvSpPr>
          <p:cNvPr id="29" name="ZoneTexte 28">
            <a:extLst>
              <a:ext uri="{FF2B5EF4-FFF2-40B4-BE49-F238E27FC236}">
                <a16:creationId xmlns:a16="http://schemas.microsoft.com/office/drawing/2014/main" id="{0BE11C19-EF8E-3A4A-35DC-1D405344E37E}"/>
              </a:ext>
            </a:extLst>
          </p:cNvPr>
          <p:cNvSpPr txBox="1"/>
          <p:nvPr/>
        </p:nvSpPr>
        <p:spPr>
          <a:xfrm>
            <a:off x="7697931" y="3959614"/>
            <a:ext cx="563268" cy="261610"/>
          </a:xfrm>
          <a:prstGeom prst="rect">
            <a:avLst/>
          </a:prstGeom>
          <a:noFill/>
        </p:spPr>
        <p:txBody>
          <a:bodyPr wrap="square">
            <a:spAutoFit/>
          </a:bodyPr>
          <a:lstStyle/>
          <a:p>
            <a:r>
              <a:rPr lang="fr-CH" sz="1050" b="1" dirty="0">
                <a:latin typeface="Walther_Beta Bold" panose="00000800000000000000" pitchFamily="50" charset="0"/>
              </a:rPr>
              <a:t>(y)e</a:t>
            </a:r>
          </a:p>
        </p:txBody>
      </p:sp>
      <p:sp>
        <p:nvSpPr>
          <p:cNvPr id="30" name="ZoneTexte 29">
            <a:extLst>
              <a:ext uri="{FF2B5EF4-FFF2-40B4-BE49-F238E27FC236}">
                <a16:creationId xmlns:a16="http://schemas.microsoft.com/office/drawing/2014/main" id="{D941104A-F307-7F1E-E12D-E6A78567F635}"/>
              </a:ext>
            </a:extLst>
          </p:cNvPr>
          <p:cNvSpPr txBox="1"/>
          <p:nvPr/>
        </p:nvSpPr>
        <p:spPr>
          <a:xfrm>
            <a:off x="8790205" y="4831857"/>
            <a:ext cx="563268" cy="276999"/>
          </a:xfrm>
          <a:prstGeom prst="rect">
            <a:avLst/>
          </a:prstGeom>
          <a:noFill/>
        </p:spPr>
        <p:txBody>
          <a:bodyPr wrap="square">
            <a:spAutoFit/>
          </a:bodyPr>
          <a:lstStyle/>
          <a:p>
            <a:r>
              <a:rPr lang="fr-CH" sz="1200" b="1" dirty="0">
                <a:latin typeface="Walther_Beta Bold" panose="00000800000000000000" pitchFamily="50" charset="0"/>
              </a:rPr>
              <a:t>(y)e</a:t>
            </a:r>
          </a:p>
        </p:txBody>
      </p:sp>
      <p:sp>
        <p:nvSpPr>
          <p:cNvPr id="31" name="ZoneTexte 30">
            <a:extLst>
              <a:ext uri="{FF2B5EF4-FFF2-40B4-BE49-F238E27FC236}">
                <a16:creationId xmlns:a16="http://schemas.microsoft.com/office/drawing/2014/main" id="{7336D4CF-C4D4-AA9F-5E67-07ECFD653CFD}"/>
              </a:ext>
            </a:extLst>
          </p:cNvPr>
          <p:cNvSpPr txBox="1"/>
          <p:nvPr/>
        </p:nvSpPr>
        <p:spPr>
          <a:xfrm>
            <a:off x="9090285" y="5059127"/>
            <a:ext cx="1353082" cy="338554"/>
          </a:xfrm>
          <a:prstGeom prst="rect">
            <a:avLst/>
          </a:prstGeom>
          <a:noFill/>
        </p:spPr>
        <p:txBody>
          <a:bodyPr wrap="square">
            <a:spAutoFit/>
          </a:bodyPr>
          <a:lstStyle/>
          <a:p>
            <a:pPr algn="ctr"/>
            <a:r>
              <a:rPr lang="fr-CH" sz="1600" b="1" dirty="0">
                <a:latin typeface="Walther_Beta Bold" panose="00000800000000000000" pitchFamily="50" charset="0"/>
              </a:rPr>
              <a:t>(y)ɛ, (y)e</a:t>
            </a:r>
          </a:p>
        </p:txBody>
      </p:sp>
    </p:spTree>
    <p:extLst>
      <p:ext uri="{BB962C8B-B14F-4D97-AF65-F5344CB8AC3E}">
        <p14:creationId xmlns:p14="http://schemas.microsoft.com/office/powerpoint/2010/main" val="283321014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C062E744-D1B9-F4E2-9D55-4B48B91B5B99}"/>
              </a:ext>
            </a:extLst>
          </p:cNvPr>
          <p:cNvSpPr>
            <a:spLocks noGrp="1"/>
          </p:cNvSpPr>
          <p:nvPr>
            <p:ph type="title"/>
          </p:nvPr>
        </p:nvSpPr>
        <p:spPr/>
        <p:txBody>
          <a:bodyPr>
            <a:normAutofit/>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Carte V</a:t>
            </a:r>
            <a:br>
              <a:rPr kumimoji="0" lang="fr-FR" sz="4400" b="0" i="0" u="none" strike="noStrike" kern="1200" cap="none" spc="0" normalizeH="0" baseline="0" noProof="0" dirty="0">
                <a:ln>
                  <a:noFill/>
                </a:ln>
                <a:solidFill>
                  <a:prstClr val="black"/>
                </a:solidFill>
                <a:effectLst/>
                <a:uLnTx/>
                <a:uFillTx/>
                <a:latin typeface="Gellix"/>
                <a:ea typeface="+mj-ea"/>
                <a:cs typeface="+mj-cs"/>
              </a:rPr>
            </a:br>
            <a:r>
              <a:rPr kumimoji="0" lang="fr-FR" sz="3600" b="0" i="0" u="none" strike="noStrike" kern="1200" cap="none" spc="0" normalizeH="0" baseline="0" noProof="0" dirty="0">
                <a:ln>
                  <a:noFill/>
                </a:ln>
                <a:solidFill>
                  <a:prstClr val="black"/>
                </a:solidFill>
                <a:effectLst/>
                <a:uLnTx/>
                <a:uFillTx/>
                <a:latin typeface="Gellix"/>
                <a:ea typeface="+mj-ea"/>
                <a:cs typeface="+mj-cs"/>
              </a:rPr>
              <a:t>Types </a:t>
            </a:r>
            <a:r>
              <a:rPr kumimoji="0" lang="fr-FR" sz="3600" b="0" i="1" u="none" strike="noStrike" kern="1200" cap="none" spc="0" normalizeH="0" baseline="0" noProof="0" dirty="0" err="1">
                <a:ln>
                  <a:noFill/>
                </a:ln>
                <a:solidFill>
                  <a:prstClr val="black"/>
                </a:solidFill>
                <a:effectLst/>
                <a:uLnTx/>
                <a:uFillTx/>
                <a:latin typeface="Gellix"/>
                <a:ea typeface="+mj-ea"/>
                <a:cs typeface="+mj-cs"/>
              </a:rPr>
              <a:t>mĕl</a:t>
            </a:r>
            <a:r>
              <a:rPr kumimoji="0" lang="fr-FR" sz="3600" b="0" i="1" u="none" strike="noStrike" kern="1200" cap="none" spc="0" normalizeH="0" baseline="0" noProof="0" dirty="0">
                <a:ln>
                  <a:noFill/>
                </a:ln>
                <a:solidFill>
                  <a:prstClr val="black"/>
                </a:solidFill>
                <a:effectLst/>
                <a:uLnTx/>
                <a:uFillTx/>
                <a:latin typeface="Gellix"/>
                <a:ea typeface="+mj-ea"/>
                <a:cs typeface="+mj-cs"/>
              </a:rPr>
              <a:t>, </a:t>
            </a:r>
            <a:r>
              <a:rPr kumimoji="0" lang="fr-FR" sz="3600" b="0" i="1" u="none" strike="noStrike" kern="1200" cap="none" spc="0" normalizeH="0" baseline="0" noProof="0" dirty="0" err="1">
                <a:ln>
                  <a:noFill/>
                </a:ln>
                <a:solidFill>
                  <a:prstClr val="black"/>
                </a:solidFill>
                <a:effectLst/>
                <a:uLnTx/>
                <a:uFillTx/>
                <a:latin typeface="Gellix"/>
                <a:ea typeface="+mj-ea"/>
                <a:cs typeface="+mj-cs"/>
              </a:rPr>
              <a:t>fĕbre</a:t>
            </a:r>
            <a:r>
              <a:rPr kumimoji="0" lang="fr-FR" sz="3600" b="0" i="1" u="none" strike="noStrike" kern="1200" cap="none" spc="0" normalizeH="0" baseline="0" noProof="0" dirty="0">
                <a:ln>
                  <a:noFill/>
                </a:ln>
                <a:solidFill>
                  <a:prstClr val="black"/>
                </a:solidFill>
                <a:effectLst/>
                <a:uLnTx/>
                <a:uFillTx/>
                <a:latin typeface="Gellix"/>
                <a:ea typeface="+mj-ea"/>
                <a:cs typeface="+mj-cs"/>
              </a:rPr>
              <a:t> </a:t>
            </a:r>
            <a:r>
              <a:rPr kumimoji="0" lang="fr-FR" sz="3600" b="0" i="0" u="none" strike="noStrike" kern="1200" cap="none" spc="0" normalizeH="0" baseline="0" noProof="0" dirty="0">
                <a:ln>
                  <a:noFill/>
                </a:ln>
                <a:solidFill>
                  <a:prstClr val="black"/>
                </a:solidFill>
                <a:effectLst/>
                <a:uLnTx/>
                <a:uFillTx/>
                <a:latin typeface="Gellix"/>
                <a:ea typeface="+mj-ea"/>
                <a:cs typeface="+mj-cs"/>
              </a:rPr>
              <a:t>(e ouvert, libre et tonique)</a:t>
            </a:r>
            <a:endParaRPr lang="fr-CH" sz="3600" dirty="0"/>
          </a:p>
        </p:txBody>
      </p:sp>
      <p:pic>
        <p:nvPicPr>
          <p:cNvPr id="17" name="Espace réservé du contenu 4">
            <a:extLst>
              <a:ext uri="{FF2B5EF4-FFF2-40B4-BE49-F238E27FC236}">
                <a16:creationId xmlns:a16="http://schemas.microsoft.com/office/drawing/2014/main" id="{49609559-52D2-08CB-0DD0-7E5189CF461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7331" y="1825625"/>
            <a:ext cx="4351338" cy="4351338"/>
          </a:xfrm>
          <a:prstGeom prst="rect">
            <a:avLst/>
          </a:prstGeom>
        </p:spPr>
      </p:pic>
      <p:pic>
        <p:nvPicPr>
          <p:cNvPr id="25" name="Espace réservé du contenu 24" descr="Une image contenant carte&#10;&#10;Description générée automatiquement">
            <a:extLst>
              <a:ext uri="{FF2B5EF4-FFF2-40B4-BE49-F238E27FC236}">
                <a16:creationId xmlns:a16="http://schemas.microsoft.com/office/drawing/2014/main" id="{F7E8F0A4-7495-8DBB-5384-DD7739D51348}"/>
              </a:ext>
            </a:extLst>
          </p:cNvPr>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1253331" y="1825625"/>
            <a:ext cx="4351338" cy="4351338"/>
          </a:xfrm>
        </p:spPr>
      </p:pic>
      <p:pic>
        <p:nvPicPr>
          <p:cNvPr id="21" name="Espace réservé du contenu 14" descr="Une image contenant texte, fournitures de bureau, tissu&#10;&#10;Description générée automatiquement">
            <a:extLst>
              <a:ext uri="{FF2B5EF4-FFF2-40B4-BE49-F238E27FC236}">
                <a16:creationId xmlns:a16="http://schemas.microsoft.com/office/drawing/2014/main" id="{CBCF8A54-B56C-C900-70A8-E2C12D1A905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46436" y="1717613"/>
            <a:ext cx="2045564" cy="1641600"/>
          </a:xfrm>
          <a:prstGeom prst="rect">
            <a:avLst/>
          </a:prstGeom>
        </p:spPr>
      </p:pic>
      <p:pic>
        <p:nvPicPr>
          <p:cNvPr id="22" name="Espace réservé du contenu 12" descr="Une image contenant carte&#10;&#10;Description générée automatiquement">
            <a:extLst>
              <a:ext uri="{FF2B5EF4-FFF2-40B4-BE49-F238E27FC236}">
                <a16:creationId xmlns:a16="http://schemas.microsoft.com/office/drawing/2014/main" id="{C463F6F8-2C46-E61A-07A8-7948A3E6D28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146436" y="49088"/>
            <a:ext cx="2045564" cy="1641600"/>
          </a:xfrm>
          <a:prstGeom prst="rect">
            <a:avLst/>
          </a:prstGeom>
        </p:spPr>
      </p:pic>
      <p:pic>
        <p:nvPicPr>
          <p:cNvPr id="23" name="Picture 4" descr="Flèche vers le bas courbe - Icônes flèches gratuites">
            <a:extLst>
              <a:ext uri="{FF2B5EF4-FFF2-40B4-BE49-F238E27FC236}">
                <a16:creationId xmlns:a16="http://schemas.microsoft.com/office/drawing/2014/main" id="{3628DA5A-DAEF-C2F5-2F48-6C5933B35D3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4">
            <a:extLst>
              <a:ext uri="{FF2B5EF4-FFF2-40B4-BE49-F238E27FC236}">
                <a16:creationId xmlns:a16="http://schemas.microsoft.com/office/drawing/2014/main" id="{9226B548-EC68-AFA6-F7FF-CA491EE4903F}"/>
              </a:ext>
            </a:extLst>
          </p:cNvPr>
          <p:cNvSpPr txBox="1"/>
          <p:nvPr/>
        </p:nvSpPr>
        <p:spPr>
          <a:xfrm>
            <a:off x="8027018" y="3747508"/>
            <a:ext cx="1832981" cy="584775"/>
          </a:xfrm>
          <a:prstGeom prst="rect">
            <a:avLst/>
          </a:prstGeom>
          <a:noFill/>
        </p:spPr>
        <p:txBody>
          <a:bodyPr wrap="square">
            <a:spAutoFit/>
          </a:bodyPr>
          <a:lstStyle/>
          <a:p>
            <a:pPr algn="ctr"/>
            <a:r>
              <a:rPr lang="fr-FR" sz="3200" b="1" dirty="0" err="1">
                <a:solidFill>
                  <a:srgbClr val="202122"/>
                </a:solidFill>
                <a:latin typeface="Walther_Beta Bold" panose="00000800000000000000" pitchFamily="50" charset="0"/>
              </a:rPr>
              <a:t>a,ä,</a:t>
            </a:r>
            <a:r>
              <a:rPr lang="fr-FR" sz="3200" b="1" i="0" dirty="0" err="1">
                <a:solidFill>
                  <a:srgbClr val="202122"/>
                </a:solidFill>
                <a:effectLst/>
                <a:latin typeface="Walther_Beta Bold" panose="00000800000000000000" pitchFamily="50" charset="0"/>
              </a:rPr>
              <a:t>ɛ</a:t>
            </a:r>
            <a:endParaRPr lang="fr-FR" sz="3200" b="1" dirty="0">
              <a:latin typeface="Walther_Beta Bold" panose="00000800000000000000" pitchFamily="50" charset="0"/>
            </a:endParaRPr>
          </a:p>
        </p:txBody>
      </p:sp>
      <p:sp>
        <p:nvSpPr>
          <p:cNvPr id="28" name="ZoneTexte 27">
            <a:extLst>
              <a:ext uri="{FF2B5EF4-FFF2-40B4-BE49-F238E27FC236}">
                <a16:creationId xmlns:a16="http://schemas.microsoft.com/office/drawing/2014/main" id="{2F64FB73-A35F-BCA3-D800-36D131F49D7C}"/>
              </a:ext>
            </a:extLst>
          </p:cNvPr>
          <p:cNvSpPr txBox="1"/>
          <p:nvPr/>
        </p:nvSpPr>
        <p:spPr>
          <a:xfrm>
            <a:off x="8170002" y="3244334"/>
            <a:ext cx="723103" cy="369332"/>
          </a:xfrm>
          <a:prstGeom prst="rect">
            <a:avLst/>
          </a:prstGeom>
          <a:noFill/>
        </p:spPr>
        <p:txBody>
          <a:bodyPr wrap="square">
            <a:spAutoFit/>
          </a:bodyPr>
          <a:lstStyle/>
          <a:p>
            <a:pPr algn="ctr"/>
            <a:r>
              <a:rPr lang="fr-FR" sz="1800" b="1" dirty="0" err="1">
                <a:solidFill>
                  <a:srgbClr val="202122"/>
                </a:solidFill>
                <a:latin typeface="Walther_Beta Bold" panose="00000800000000000000" pitchFamily="50" charset="0"/>
              </a:rPr>
              <a:t>e,ɛ</a:t>
            </a:r>
            <a:r>
              <a:rPr lang="fr-FR" sz="1800" b="1" dirty="0">
                <a:solidFill>
                  <a:srgbClr val="202122"/>
                </a:solidFill>
                <a:latin typeface="Walther_Beta Bold" panose="00000800000000000000" pitchFamily="50" charset="0"/>
              </a:rPr>
              <a:t>̃</a:t>
            </a:r>
            <a:endParaRPr lang="fr-FR" sz="1800" b="1" dirty="0">
              <a:latin typeface="Walther_Beta Bold" panose="00000800000000000000" pitchFamily="50" charset="0"/>
            </a:endParaRPr>
          </a:p>
        </p:txBody>
      </p:sp>
      <p:sp>
        <p:nvSpPr>
          <p:cNvPr id="29" name="ZoneTexte 28">
            <a:extLst>
              <a:ext uri="{FF2B5EF4-FFF2-40B4-BE49-F238E27FC236}">
                <a16:creationId xmlns:a16="http://schemas.microsoft.com/office/drawing/2014/main" id="{9A43FF12-0E7A-906C-13FE-1907FA2F09AF}"/>
              </a:ext>
            </a:extLst>
          </p:cNvPr>
          <p:cNvSpPr txBox="1"/>
          <p:nvPr/>
        </p:nvSpPr>
        <p:spPr>
          <a:xfrm>
            <a:off x="9211203" y="2229155"/>
            <a:ext cx="887804" cy="369332"/>
          </a:xfrm>
          <a:prstGeom prst="rect">
            <a:avLst/>
          </a:prstGeom>
          <a:noFill/>
        </p:spPr>
        <p:txBody>
          <a:bodyPr wrap="square">
            <a:spAutoFit/>
          </a:bodyPr>
          <a:lstStyle/>
          <a:p>
            <a:r>
              <a:rPr lang="fr-FR" sz="1800" b="1" dirty="0">
                <a:solidFill>
                  <a:srgbClr val="202122"/>
                </a:solidFill>
                <a:latin typeface="Walther_Beta Bold" panose="00000800000000000000" pitchFamily="50" charset="0"/>
              </a:rPr>
              <a:t>e, </a:t>
            </a:r>
            <a:r>
              <a:rPr lang="fr-FR" sz="1800" b="1" i="1" dirty="0">
                <a:solidFill>
                  <a:srgbClr val="202122"/>
                </a:solidFill>
                <a:latin typeface="Walther_Beta Bold" panose="00000800000000000000" pitchFamily="50" charset="0"/>
              </a:rPr>
              <a:t>etc</a:t>
            </a:r>
            <a:r>
              <a:rPr lang="fr-FR" sz="1800" b="1" dirty="0">
                <a:solidFill>
                  <a:srgbClr val="202122"/>
                </a:solidFill>
                <a:latin typeface="Walther_Beta Bold" panose="00000800000000000000" pitchFamily="50" charset="0"/>
              </a:rPr>
              <a:t>.</a:t>
            </a:r>
            <a:endParaRPr lang="fr-FR" sz="1800" b="1" dirty="0">
              <a:latin typeface="Walther_Beta Bold" panose="00000800000000000000" pitchFamily="50" charset="0"/>
            </a:endParaRPr>
          </a:p>
        </p:txBody>
      </p:sp>
      <p:sp>
        <p:nvSpPr>
          <p:cNvPr id="30" name="ZoneTexte 29">
            <a:extLst>
              <a:ext uri="{FF2B5EF4-FFF2-40B4-BE49-F238E27FC236}">
                <a16:creationId xmlns:a16="http://schemas.microsoft.com/office/drawing/2014/main" id="{03E6211C-9087-9A26-AAF6-3A355EF952B0}"/>
              </a:ext>
            </a:extLst>
          </p:cNvPr>
          <p:cNvSpPr txBox="1"/>
          <p:nvPr/>
        </p:nvSpPr>
        <p:spPr>
          <a:xfrm>
            <a:off x="4001943" y="886648"/>
            <a:ext cx="555913" cy="646331"/>
          </a:xfrm>
          <a:prstGeom prst="rect">
            <a:avLst/>
          </a:prstGeom>
          <a:noFill/>
        </p:spPr>
        <p:txBody>
          <a:bodyPr wrap="square">
            <a:spAutoFit/>
          </a:bodyPr>
          <a:lstStyle/>
          <a:p>
            <a:r>
              <a:rPr lang="fr-CH" sz="3600" b="1" dirty="0" err="1"/>
              <a:t>i</a:t>
            </a:r>
            <a:r>
              <a:rPr lang="fr-CH" sz="3600" b="1" baseline="30000" dirty="0" err="1"/>
              <a:t>ə</a:t>
            </a:r>
            <a:endParaRPr lang="fr-CH" sz="3600" b="1" dirty="0"/>
          </a:p>
        </p:txBody>
      </p:sp>
      <p:sp>
        <p:nvSpPr>
          <p:cNvPr id="31" name="ZoneTexte 30">
            <a:extLst>
              <a:ext uri="{FF2B5EF4-FFF2-40B4-BE49-F238E27FC236}">
                <a16:creationId xmlns:a16="http://schemas.microsoft.com/office/drawing/2014/main" id="{3F67DD99-C146-2FD8-3185-7B0089C65E17}"/>
              </a:ext>
            </a:extLst>
          </p:cNvPr>
          <p:cNvSpPr txBox="1"/>
          <p:nvPr/>
        </p:nvSpPr>
        <p:spPr>
          <a:xfrm>
            <a:off x="8730856" y="2832481"/>
            <a:ext cx="324497" cy="461665"/>
          </a:xfrm>
          <a:prstGeom prst="rect">
            <a:avLst/>
          </a:prstGeom>
          <a:noFill/>
        </p:spPr>
        <p:txBody>
          <a:bodyPr wrap="square">
            <a:spAutoFit/>
          </a:bodyPr>
          <a:lstStyle/>
          <a:p>
            <a:pPr algn="ctr"/>
            <a:r>
              <a:rPr lang="fr-FR" sz="2400" b="1" dirty="0">
                <a:solidFill>
                  <a:srgbClr val="202122"/>
                </a:solidFill>
                <a:latin typeface="Walther_Beta Bold" panose="00000800000000000000" pitchFamily="50" charset="0"/>
              </a:rPr>
              <a:t>i</a:t>
            </a:r>
            <a:endParaRPr lang="fr-CH" sz="2400" b="1" dirty="0">
              <a:latin typeface="Walther_Beta Bold" panose="00000800000000000000" pitchFamily="50" charset="0"/>
            </a:endParaRPr>
          </a:p>
        </p:txBody>
      </p:sp>
      <p:sp>
        <p:nvSpPr>
          <p:cNvPr id="32" name="ZoneTexte 31">
            <a:extLst>
              <a:ext uri="{FF2B5EF4-FFF2-40B4-BE49-F238E27FC236}">
                <a16:creationId xmlns:a16="http://schemas.microsoft.com/office/drawing/2014/main" id="{07BB6D30-4E22-58F9-0A42-9C33CAF578FD}"/>
              </a:ext>
            </a:extLst>
          </p:cNvPr>
          <p:cNvSpPr txBox="1"/>
          <p:nvPr/>
        </p:nvSpPr>
        <p:spPr>
          <a:xfrm>
            <a:off x="9755042" y="4848244"/>
            <a:ext cx="324497" cy="461665"/>
          </a:xfrm>
          <a:prstGeom prst="rect">
            <a:avLst/>
          </a:prstGeom>
          <a:noFill/>
        </p:spPr>
        <p:txBody>
          <a:bodyPr wrap="square">
            <a:spAutoFit/>
          </a:bodyPr>
          <a:lstStyle/>
          <a:p>
            <a:pPr algn="ctr"/>
            <a:r>
              <a:rPr lang="fr-FR" sz="2400" b="1" dirty="0">
                <a:solidFill>
                  <a:srgbClr val="202122"/>
                </a:solidFill>
                <a:latin typeface="Walther_Beta Bold" panose="00000800000000000000" pitchFamily="50" charset="0"/>
              </a:rPr>
              <a:t>i</a:t>
            </a:r>
            <a:endParaRPr lang="fr-CH" sz="2400" b="1" dirty="0">
              <a:latin typeface="Walther_Beta Bold" panose="00000800000000000000" pitchFamily="50" charset="0"/>
            </a:endParaRPr>
          </a:p>
        </p:txBody>
      </p:sp>
      <p:sp>
        <p:nvSpPr>
          <p:cNvPr id="33" name="ZoneTexte 32">
            <a:extLst>
              <a:ext uri="{FF2B5EF4-FFF2-40B4-BE49-F238E27FC236}">
                <a16:creationId xmlns:a16="http://schemas.microsoft.com/office/drawing/2014/main" id="{E15E78BD-FC8D-24DE-D62C-D6DF5D66A668}"/>
              </a:ext>
            </a:extLst>
          </p:cNvPr>
          <p:cNvSpPr txBox="1"/>
          <p:nvPr/>
        </p:nvSpPr>
        <p:spPr>
          <a:xfrm>
            <a:off x="7767972" y="4155579"/>
            <a:ext cx="324497" cy="461665"/>
          </a:xfrm>
          <a:prstGeom prst="rect">
            <a:avLst/>
          </a:prstGeom>
          <a:noFill/>
        </p:spPr>
        <p:txBody>
          <a:bodyPr wrap="square">
            <a:spAutoFit/>
          </a:bodyPr>
          <a:lstStyle/>
          <a:p>
            <a:pPr algn="ctr"/>
            <a:r>
              <a:rPr lang="fr-FR" sz="2400" b="1" dirty="0">
                <a:solidFill>
                  <a:srgbClr val="202122"/>
                </a:solidFill>
                <a:latin typeface="Walther_Beta Bold" panose="00000800000000000000" pitchFamily="50" charset="0"/>
              </a:rPr>
              <a:t>i</a:t>
            </a:r>
            <a:endParaRPr lang="fr-CH" sz="2400" b="1" dirty="0">
              <a:latin typeface="Walther_Beta Bold" panose="00000800000000000000" pitchFamily="50" charset="0"/>
            </a:endParaRPr>
          </a:p>
        </p:txBody>
      </p:sp>
      <p:sp>
        <p:nvSpPr>
          <p:cNvPr id="34" name="ZoneTexte 33">
            <a:extLst>
              <a:ext uri="{FF2B5EF4-FFF2-40B4-BE49-F238E27FC236}">
                <a16:creationId xmlns:a16="http://schemas.microsoft.com/office/drawing/2014/main" id="{18272C88-B8DF-D5E6-EAED-5CDBB777A997}"/>
              </a:ext>
            </a:extLst>
          </p:cNvPr>
          <p:cNvSpPr txBox="1"/>
          <p:nvPr/>
        </p:nvSpPr>
        <p:spPr>
          <a:xfrm>
            <a:off x="7713797" y="3810788"/>
            <a:ext cx="723103" cy="369332"/>
          </a:xfrm>
          <a:prstGeom prst="rect">
            <a:avLst/>
          </a:prstGeom>
          <a:noFill/>
        </p:spPr>
        <p:txBody>
          <a:bodyPr wrap="square">
            <a:spAutoFit/>
          </a:bodyPr>
          <a:lstStyle/>
          <a:p>
            <a:pPr algn="ctr"/>
            <a:r>
              <a:rPr lang="fr-FR" sz="1800" b="1" dirty="0" err="1">
                <a:solidFill>
                  <a:srgbClr val="202122"/>
                </a:solidFill>
                <a:latin typeface="Walther_Beta Bold" panose="00000800000000000000" pitchFamily="50" charset="0"/>
              </a:rPr>
              <a:t>e,ɛ</a:t>
            </a:r>
            <a:r>
              <a:rPr lang="fr-FR" sz="1800" b="1" dirty="0">
                <a:solidFill>
                  <a:srgbClr val="202122"/>
                </a:solidFill>
                <a:latin typeface="Walther_Beta Bold" panose="00000800000000000000" pitchFamily="50" charset="0"/>
              </a:rPr>
              <a:t>̃</a:t>
            </a:r>
            <a:endParaRPr lang="fr-FR" sz="1800" b="1" dirty="0">
              <a:latin typeface="Walther_Beta Bold" panose="00000800000000000000" pitchFamily="50" charset="0"/>
            </a:endParaRPr>
          </a:p>
        </p:txBody>
      </p:sp>
    </p:spTree>
    <p:extLst>
      <p:ext uri="{BB962C8B-B14F-4D97-AF65-F5344CB8AC3E}">
        <p14:creationId xmlns:p14="http://schemas.microsoft.com/office/powerpoint/2010/main" val="17800318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C062E744-D1B9-F4E2-9D55-4B48B91B5B99}"/>
              </a:ext>
            </a:extLst>
          </p:cNvPr>
          <p:cNvSpPr>
            <a:spLocks noGrp="1"/>
          </p:cNvSpPr>
          <p:nvPr>
            <p:ph type="title"/>
          </p:nvPr>
        </p:nvSpPr>
        <p:spPr/>
        <p:txBody>
          <a:bodyPr>
            <a:normAutofit/>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Carte VI</a:t>
            </a:r>
            <a:br>
              <a:rPr kumimoji="0" lang="fr-FR" sz="4400" b="0" i="0" u="none" strike="noStrike" kern="1200" cap="none" spc="0" normalizeH="0" baseline="0" noProof="0" dirty="0">
                <a:ln>
                  <a:noFill/>
                </a:ln>
                <a:solidFill>
                  <a:prstClr val="black"/>
                </a:solidFill>
                <a:effectLst/>
                <a:uLnTx/>
                <a:uFillTx/>
                <a:latin typeface="Gellix"/>
                <a:ea typeface="+mj-ea"/>
                <a:cs typeface="+mj-cs"/>
              </a:rPr>
            </a:br>
            <a:r>
              <a:rPr kumimoji="0" lang="fr-FR" sz="3600" b="0" i="0" u="none" strike="noStrike" kern="1200" cap="none" spc="0" normalizeH="0" baseline="0" noProof="0" dirty="0">
                <a:ln>
                  <a:noFill/>
                </a:ln>
                <a:solidFill>
                  <a:prstClr val="black"/>
                </a:solidFill>
                <a:effectLst/>
                <a:uLnTx/>
                <a:uFillTx/>
                <a:latin typeface="Gellix"/>
                <a:ea typeface="+mj-ea"/>
                <a:cs typeface="+mj-cs"/>
              </a:rPr>
              <a:t>Type </a:t>
            </a:r>
            <a:r>
              <a:rPr kumimoji="0" lang="fr-FR" sz="3600" b="0" i="1" u="none" strike="noStrike" kern="1200" cap="none" spc="0" normalizeH="0" baseline="0" noProof="0" dirty="0">
                <a:ln>
                  <a:noFill/>
                </a:ln>
                <a:solidFill>
                  <a:prstClr val="black"/>
                </a:solidFill>
                <a:effectLst/>
                <a:uLnTx/>
                <a:uFillTx/>
                <a:latin typeface="Gellix"/>
                <a:ea typeface="+mj-ea"/>
                <a:cs typeface="+mj-cs"/>
              </a:rPr>
              <a:t>cl</a:t>
            </a:r>
            <a:r>
              <a:rPr lang="fr-FR" sz="3600" i="1" dirty="0"/>
              <a:t>a</a:t>
            </a:r>
            <a:r>
              <a:rPr lang="fr-FR" sz="3600" i="1" dirty="0">
                <a:latin typeface="Calibri" panose="020F0502020204030204" pitchFamily="34" charset="0"/>
                <a:ea typeface="Calibri" panose="020F0502020204030204" pitchFamily="34" charset="0"/>
                <a:cs typeface="Calibri" panose="020F0502020204030204" pitchFamily="34" charset="0"/>
              </a:rPr>
              <a:t>̄</a:t>
            </a:r>
            <a:r>
              <a:rPr kumimoji="0" lang="fr-FR" sz="3600" b="0" i="1" u="none" strike="noStrike" kern="1200" cap="none" spc="0" normalizeH="0" baseline="0" noProof="0" dirty="0" err="1">
                <a:ln>
                  <a:noFill/>
                </a:ln>
                <a:solidFill>
                  <a:prstClr val="black"/>
                </a:solidFill>
                <a:effectLst/>
                <a:uLnTx/>
                <a:uFillTx/>
                <a:latin typeface="Gellix"/>
                <a:ea typeface="+mj-ea"/>
                <a:cs typeface="+mj-cs"/>
              </a:rPr>
              <a:t>ve</a:t>
            </a:r>
            <a:r>
              <a:rPr kumimoji="0" lang="fr-FR" sz="3600" b="0" i="1" u="none" strike="noStrike" kern="1200" cap="none" spc="0" normalizeH="0" baseline="0" noProof="0" dirty="0">
                <a:ln>
                  <a:noFill/>
                </a:ln>
                <a:solidFill>
                  <a:prstClr val="black"/>
                </a:solidFill>
                <a:effectLst/>
                <a:uLnTx/>
                <a:uFillTx/>
                <a:latin typeface="Gellix"/>
                <a:ea typeface="+mj-ea"/>
                <a:cs typeface="+mj-cs"/>
              </a:rPr>
              <a:t> </a:t>
            </a:r>
            <a:r>
              <a:rPr kumimoji="0" lang="fr-FR" sz="3600" b="0" i="0" u="none" strike="noStrike" kern="1200" cap="none" spc="0" normalizeH="0" baseline="0" noProof="0" dirty="0">
                <a:ln>
                  <a:noFill/>
                </a:ln>
                <a:solidFill>
                  <a:prstClr val="black"/>
                </a:solidFill>
                <a:effectLst/>
                <a:uLnTx/>
                <a:uFillTx/>
                <a:latin typeface="Gellix"/>
                <a:ea typeface="+mj-ea"/>
                <a:cs typeface="+mj-cs"/>
              </a:rPr>
              <a:t>(</a:t>
            </a:r>
            <a:r>
              <a:rPr kumimoji="0" lang="fr-FR" sz="3600" b="0" i="1" u="none" strike="noStrike" kern="1200" cap="none" spc="0" normalizeH="0" baseline="0" noProof="0" dirty="0">
                <a:ln>
                  <a:noFill/>
                </a:ln>
                <a:solidFill>
                  <a:prstClr val="black"/>
                </a:solidFill>
                <a:effectLst/>
                <a:uLnTx/>
                <a:uFillTx/>
                <a:latin typeface="Gellix"/>
                <a:ea typeface="+mj-ea"/>
                <a:cs typeface="+mj-cs"/>
              </a:rPr>
              <a:t>cl</a:t>
            </a:r>
            <a:r>
              <a:rPr kumimoji="0" lang="fr-FR" sz="3600" b="0" i="0" u="none" strike="noStrike" kern="1200" cap="none" spc="0" normalizeH="0" baseline="0" noProof="0" dirty="0">
                <a:ln>
                  <a:noFill/>
                </a:ln>
                <a:solidFill>
                  <a:prstClr val="black"/>
                </a:solidFill>
                <a:effectLst/>
                <a:uLnTx/>
                <a:uFillTx/>
                <a:latin typeface="Gellix"/>
                <a:ea typeface="+mj-ea"/>
                <a:cs typeface="+mj-cs"/>
              </a:rPr>
              <a:t> initial)</a:t>
            </a:r>
            <a:endParaRPr lang="fr-CH" sz="3600" dirty="0"/>
          </a:p>
        </p:txBody>
      </p:sp>
      <p:pic>
        <p:nvPicPr>
          <p:cNvPr id="18" name="Picture 4" descr="Flèche vers le bas courbe - Icônes flèches gratuites">
            <a:extLst>
              <a:ext uri="{FF2B5EF4-FFF2-40B4-BE49-F238E27FC236}">
                <a16:creationId xmlns:a16="http://schemas.microsoft.com/office/drawing/2014/main" id="{1941F2D4-F7B5-7F6E-082A-CEF1DF4CDAA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
        <p:nvSpPr>
          <p:cNvPr id="8" name="Espace réservé du contenu 7">
            <a:extLst>
              <a:ext uri="{FF2B5EF4-FFF2-40B4-BE49-F238E27FC236}">
                <a16:creationId xmlns:a16="http://schemas.microsoft.com/office/drawing/2014/main" id="{22F265E6-F444-A58F-55D4-E98C8B9BEE48}"/>
              </a:ext>
            </a:extLst>
          </p:cNvPr>
          <p:cNvSpPr>
            <a:spLocks noGrp="1"/>
          </p:cNvSpPr>
          <p:nvPr>
            <p:ph sz="half" idx="1"/>
          </p:nvPr>
        </p:nvSpPr>
        <p:spPr/>
        <p:txBody>
          <a:bodyPr/>
          <a:lstStyle/>
          <a:p>
            <a:endParaRPr lang="fr-CH"/>
          </a:p>
        </p:txBody>
      </p:sp>
      <p:sp>
        <p:nvSpPr>
          <p:cNvPr id="11" name="Espace réservé du contenu 10">
            <a:extLst>
              <a:ext uri="{FF2B5EF4-FFF2-40B4-BE49-F238E27FC236}">
                <a16:creationId xmlns:a16="http://schemas.microsoft.com/office/drawing/2014/main" id="{FD54B71B-2482-03A0-76DB-8AB911A333A4}"/>
              </a:ext>
            </a:extLst>
          </p:cNvPr>
          <p:cNvSpPr>
            <a:spLocks noGrp="1"/>
          </p:cNvSpPr>
          <p:nvPr>
            <p:ph sz="half" idx="2"/>
          </p:nvPr>
        </p:nvSpPr>
        <p:spPr/>
        <p:txBody>
          <a:bodyPr/>
          <a:lstStyle/>
          <a:p>
            <a:endParaRPr lang="fr-CH"/>
          </a:p>
        </p:txBody>
      </p:sp>
    </p:spTree>
    <p:extLst>
      <p:ext uri="{BB962C8B-B14F-4D97-AF65-F5344CB8AC3E}">
        <p14:creationId xmlns:p14="http://schemas.microsoft.com/office/powerpoint/2010/main" val="13824537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C062E744-D1B9-F4E2-9D55-4B48B91B5B99}"/>
              </a:ext>
            </a:extLst>
          </p:cNvPr>
          <p:cNvSpPr>
            <a:spLocks noGrp="1"/>
          </p:cNvSpPr>
          <p:nvPr>
            <p:ph type="title"/>
          </p:nvPr>
        </p:nvSpPr>
        <p:spPr/>
        <p:txBody>
          <a:bodyPr>
            <a:normAutofit/>
          </a:bodyPr>
          <a:lstStyle/>
          <a:p>
            <a:r>
              <a:rPr lang="fr-FR" dirty="0"/>
              <a:t>Carte VII</a:t>
            </a:r>
            <a:br>
              <a:rPr lang="fr-FR" dirty="0"/>
            </a:br>
            <a:r>
              <a:rPr lang="fr-FR" sz="3600" dirty="0"/>
              <a:t>Type </a:t>
            </a:r>
            <a:r>
              <a:rPr lang="fr-FR" sz="3600" i="1" dirty="0" err="1"/>
              <a:t>mandu</a:t>
            </a:r>
            <a:r>
              <a:rPr lang="fr-FR" sz="3600" i="1" dirty="0" err="1">
                <a:latin typeface="Calibri" panose="020F0502020204030204" pitchFamily="34" charset="0"/>
                <a:ea typeface="Calibri" panose="020F0502020204030204" pitchFamily="34" charset="0"/>
                <a:cs typeface="Calibri" panose="020F0502020204030204" pitchFamily="34" charset="0"/>
              </a:rPr>
              <a:t>̄</a:t>
            </a:r>
            <a:r>
              <a:rPr lang="fr-FR" sz="3600" i="1" dirty="0" err="1"/>
              <a:t>catu</a:t>
            </a:r>
            <a:r>
              <a:rPr lang="fr-FR" sz="3600" i="1" dirty="0"/>
              <a:t>, -a</a:t>
            </a:r>
            <a:endParaRPr lang="fr-CH" sz="3600" dirty="0"/>
          </a:p>
        </p:txBody>
      </p:sp>
      <p:pic>
        <p:nvPicPr>
          <p:cNvPr id="18" name="Picture 4" descr="Flèche vers le bas courbe - Icônes flèches gratuites">
            <a:extLst>
              <a:ext uri="{FF2B5EF4-FFF2-40B4-BE49-F238E27FC236}">
                <a16:creationId xmlns:a16="http://schemas.microsoft.com/office/drawing/2014/main" id="{1941F2D4-F7B5-7F6E-082A-CEF1DF4CDAA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9058071" y="692514"/>
            <a:ext cx="1284214" cy="1284214"/>
          </a:xfrm>
          <a:prstGeom prst="rect">
            <a:avLst/>
          </a:prstGeom>
          <a:noFill/>
          <a:extLst>
            <a:ext uri="{909E8E84-426E-40DD-AFC4-6F175D3DCCD1}">
              <a14:hiddenFill xmlns:a14="http://schemas.microsoft.com/office/drawing/2010/main">
                <a:solidFill>
                  <a:srgbClr val="FFFFFF"/>
                </a:solidFill>
              </a14:hiddenFill>
            </a:ext>
          </a:extLst>
        </p:spPr>
      </p:pic>
      <p:sp>
        <p:nvSpPr>
          <p:cNvPr id="3" name="Espace réservé du contenu 2">
            <a:extLst>
              <a:ext uri="{FF2B5EF4-FFF2-40B4-BE49-F238E27FC236}">
                <a16:creationId xmlns:a16="http://schemas.microsoft.com/office/drawing/2014/main" id="{8840992C-92C1-1646-88E9-84FCB90EAAEB}"/>
              </a:ext>
            </a:extLst>
          </p:cNvPr>
          <p:cNvSpPr>
            <a:spLocks noGrp="1"/>
          </p:cNvSpPr>
          <p:nvPr>
            <p:ph sz="half" idx="1"/>
          </p:nvPr>
        </p:nvSpPr>
        <p:spPr/>
        <p:txBody>
          <a:bodyPr/>
          <a:lstStyle/>
          <a:p>
            <a:endParaRPr lang="fr-CH"/>
          </a:p>
        </p:txBody>
      </p:sp>
      <p:sp>
        <p:nvSpPr>
          <p:cNvPr id="6" name="Espace réservé du contenu 5">
            <a:extLst>
              <a:ext uri="{FF2B5EF4-FFF2-40B4-BE49-F238E27FC236}">
                <a16:creationId xmlns:a16="http://schemas.microsoft.com/office/drawing/2014/main" id="{131FAD0B-65D5-73EE-9E86-B344C9B3640E}"/>
              </a:ext>
            </a:extLst>
          </p:cNvPr>
          <p:cNvSpPr>
            <a:spLocks noGrp="1"/>
          </p:cNvSpPr>
          <p:nvPr>
            <p:ph sz="half" idx="2"/>
          </p:nvPr>
        </p:nvSpPr>
        <p:spPr/>
        <p:txBody>
          <a:bodyPr/>
          <a:lstStyle/>
          <a:p>
            <a:endParaRPr lang="fr-CH"/>
          </a:p>
        </p:txBody>
      </p:sp>
    </p:spTree>
    <p:extLst>
      <p:ext uri="{BB962C8B-B14F-4D97-AF65-F5344CB8AC3E}">
        <p14:creationId xmlns:p14="http://schemas.microsoft.com/office/powerpoint/2010/main" val="1109634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F460830B-AC16-3B56-BEA4-66A9CE48BBA9}"/>
              </a:ext>
            </a:extLst>
          </p:cNvPr>
          <p:cNvSpPr>
            <a:spLocks noGrp="1"/>
          </p:cNvSpPr>
          <p:nvPr>
            <p:ph type="title"/>
          </p:nvPr>
        </p:nvSpPr>
        <p:spPr/>
        <p:txBody>
          <a:bodyPr>
            <a:normAutofit/>
          </a:bodyPr>
          <a:lstStyle/>
          <a:p>
            <a:r>
              <a:rPr lang="fr-FR" dirty="0"/>
              <a:t>Contexte du projet</a:t>
            </a:r>
            <a:br>
              <a:rPr lang="fr-FR" dirty="0"/>
            </a:br>
            <a:r>
              <a:rPr lang="fr-FR" sz="3600" dirty="0">
                <a:effectLst/>
                <a:latin typeface="Gellix" panose="00000500000000000000" pitchFamily="2" charset="0"/>
                <a:ea typeface="Calibri" panose="020F0502020204030204" pitchFamily="34" charset="0"/>
                <a:cs typeface="Times New Roman" panose="02020603050405020304" pitchFamily="18" charset="0"/>
              </a:rPr>
              <a:t>La naissance de la géographie linguistique</a:t>
            </a:r>
            <a:endParaRPr lang="fr-CH" dirty="0"/>
          </a:p>
        </p:txBody>
      </p:sp>
      <p:sp>
        <p:nvSpPr>
          <p:cNvPr id="14" name="Espace réservé du contenu 13">
            <a:extLst>
              <a:ext uri="{FF2B5EF4-FFF2-40B4-BE49-F238E27FC236}">
                <a16:creationId xmlns:a16="http://schemas.microsoft.com/office/drawing/2014/main" id="{1D2685E7-3E9C-6D94-720E-BD9A7E740CF8}"/>
              </a:ext>
            </a:extLst>
          </p:cNvPr>
          <p:cNvSpPr>
            <a:spLocks noGrp="1"/>
          </p:cNvSpPr>
          <p:nvPr>
            <p:ph sz="half" idx="1"/>
          </p:nvPr>
        </p:nvSpPr>
        <p:spPr/>
        <p:txBody>
          <a:bodyPr>
            <a:normAutofit lnSpcReduction="10000"/>
          </a:bodyPr>
          <a:lstStyle/>
          <a:p>
            <a:pPr lvl="6"/>
            <a:endParaRPr lang="fr-FR" dirty="0"/>
          </a:p>
          <a:p>
            <a:r>
              <a:rPr lang="fr-CH" dirty="0"/>
              <a:t>Années 1880 : les dialectologues documentent la variation dialectale en utilisant des cartes</a:t>
            </a:r>
          </a:p>
          <a:p>
            <a:r>
              <a:rPr lang="fr-CH" dirty="0">
                <a:solidFill>
                  <a:schemeClr val="bg1"/>
                </a:solidFill>
              </a:rPr>
              <a:t>La géographie linguistique naît en Allemagne avec Georg </a:t>
            </a:r>
            <a:r>
              <a:rPr lang="fr-CH" dirty="0" err="1">
                <a:solidFill>
                  <a:schemeClr val="bg1"/>
                </a:solidFill>
              </a:rPr>
              <a:t>Wencker</a:t>
            </a:r>
            <a:r>
              <a:rPr lang="fr-CH" dirty="0">
                <a:solidFill>
                  <a:schemeClr val="bg1"/>
                </a:solidFill>
              </a:rPr>
              <a:t>, mais acquiert ses titres de noblesse en France grâce à Jules Gilliéron </a:t>
            </a:r>
          </a:p>
        </p:txBody>
      </p:sp>
      <p:graphicFrame>
        <p:nvGraphicFramePr>
          <p:cNvPr id="16" name="Espace réservé du contenu 4">
            <a:extLst>
              <a:ext uri="{FF2B5EF4-FFF2-40B4-BE49-F238E27FC236}">
                <a16:creationId xmlns:a16="http://schemas.microsoft.com/office/drawing/2014/main" id="{0397FD77-A835-156B-3317-E0305C4B71A4}"/>
              </a:ext>
            </a:extLst>
          </p:cNvPr>
          <p:cNvGraphicFramePr>
            <a:graphicFrameLocks/>
          </p:cNvGraphicFramePr>
          <p:nvPr/>
        </p:nvGraphicFramePr>
        <p:xfrm>
          <a:off x="6343420" y="1581504"/>
          <a:ext cx="5181600" cy="48395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 name="ZoneTexte 17">
            <a:extLst>
              <a:ext uri="{FF2B5EF4-FFF2-40B4-BE49-F238E27FC236}">
                <a16:creationId xmlns:a16="http://schemas.microsoft.com/office/drawing/2014/main" id="{841725FC-9E87-E495-C058-19B44885D2D6}"/>
              </a:ext>
            </a:extLst>
          </p:cNvPr>
          <p:cNvSpPr txBox="1"/>
          <p:nvPr/>
        </p:nvSpPr>
        <p:spPr>
          <a:xfrm>
            <a:off x="5886220" y="6023074"/>
            <a:ext cx="6096000" cy="307777"/>
          </a:xfrm>
          <a:prstGeom prst="rect">
            <a:avLst/>
          </a:prstGeom>
          <a:noFill/>
        </p:spPr>
        <p:txBody>
          <a:bodyPr wrap="square">
            <a:spAutoFit/>
          </a:bodyPr>
          <a:lstStyle/>
          <a:p>
            <a:pPr algn="ctr"/>
            <a:r>
              <a:rPr lang="fr-FR" sz="1400" dirty="0">
                <a:effectLst/>
                <a:latin typeface="Gellix" panose="00000500000000000000" pitchFamily="2" charset="0"/>
                <a:ea typeface="Calibri" panose="020F0502020204030204" pitchFamily="34" charset="0"/>
                <a:cs typeface="Times New Roman" panose="02020603050405020304" pitchFamily="18" charset="0"/>
              </a:rPr>
              <a:t>chronologie des enquêtes/atlas dialectaux</a:t>
            </a:r>
            <a:endParaRPr lang="fr-CH" sz="1400" dirty="0"/>
          </a:p>
        </p:txBody>
      </p:sp>
    </p:spTree>
    <p:extLst>
      <p:ext uri="{BB962C8B-B14F-4D97-AF65-F5344CB8AC3E}">
        <p14:creationId xmlns:p14="http://schemas.microsoft.com/office/powerpoint/2010/main" val="39456777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3377EE33-31DF-95F0-D6AF-6EBFE25A216F}"/>
              </a:ext>
            </a:extLst>
          </p:cNvPr>
          <p:cNvSpPr>
            <a:spLocks noGrp="1"/>
          </p:cNvSpPr>
          <p:nvPr>
            <p:ph type="title"/>
          </p:nvPr>
        </p:nvSpPr>
        <p:spPr/>
        <p:txBody>
          <a:bodyPr/>
          <a:lstStyle/>
          <a:p>
            <a:r>
              <a:rPr lang="fr-FR" dirty="0"/>
              <a:t>Perspectives</a:t>
            </a:r>
            <a:endParaRPr lang="fr-CH" dirty="0"/>
          </a:p>
        </p:txBody>
      </p:sp>
      <p:sp>
        <p:nvSpPr>
          <p:cNvPr id="6" name="Espace réservé du texte 5">
            <a:extLst>
              <a:ext uri="{FF2B5EF4-FFF2-40B4-BE49-F238E27FC236}">
                <a16:creationId xmlns:a16="http://schemas.microsoft.com/office/drawing/2014/main" id="{D4B11F8D-1D92-7F67-EE70-B2624280FD2B}"/>
              </a:ext>
            </a:extLst>
          </p:cNvPr>
          <p:cNvSpPr>
            <a:spLocks noGrp="1"/>
          </p:cNvSpPr>
          <p:nvPr>
            <p:ph type="body" idx="1"/>
          </p:nvPr>
        </p:nvSpPr>
        <p:spPr/>
        <p:txBody>
          <a:bodyPr/>
          <a:lstStyle/>
          <a:p>
            <a:endParaRPr lang="fr-CH"/>
          </a:p>
        </p:txBody>
      </p:sp>
    </p:spTree>
    <p:extLst>
      <p:ext uri="{BB962C8B-B14F-4D97-AF65-F5344CB8AC3E}">
        <p14:creationId xmlns:p14="http://schemas.microsoft.com/office/powerpoint/2010/main" val="36465706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a:extLst>
              <a:ext uri="{FF2B5EF4-FFF2-40B4-BE49-F238E27FC236}">
                <a16:creationId xmlns:a16="http://schemas.microsoft.com/office/drawing/2014/main" id="{A084F14C-B6F7-C655-14BC-E9149D86A563}"/>
              </a:ext>
            </a:extLst>
          </p:cNvPr>
          <p:cNvSpPr>
            <a:spLocks noGrp="1"/>
          </p:cNvSpPr>
          <p:nvPr>
            <p:ph type="title"/>
          </p:nvPr>
        </p:nvSpPr>
        <p:spPr/>
        <p:txBody>
          <a:bodyPr/>
          <a:lstStyle/>
          <a:p>
            <a:r>
              <a:rPr lang="fr-FR" dirty="0"/>
              <a:t>Perspectives</a:t>
            </a:r>
            <a:endParaRPr lang="fr-CH" dirty="0"/>
          </a:p>
        </p:txBody>
      </p:sp>
      <p:sp>
        <p:nvSpPr>
          <p:cNvPr id="7" name="Espace réservé du contenu 6">
            <a:extLst>
              <a:ext uri="{FF2B5EF4-FFF2-40B4-BE49-F238E27FC236}">
                <a16:creationId xmlns:a16="http://schemas.microsoft.com/office/drawing/2014/main" id="{0A55CA3D-B2E4-F99E-9CE1-43AF83574FCC}"/>
              </a:ext>
            </a:extLst>
          </p:cNvPr>
          <p:cNvSpPr>
            <a:spLocks noGrp="1"/>
          </p:cNvSpPr>
          <p:nvPr>
            <p:ph sz="half" idx="1"/>
          </p:nvPr>
        </p:nvSpPr>
        <p:spPr/>
        <p:txBody>
          <a:bodyPr>
            <a:normAutofit fontScale="92500" lnSpcReduction="20000"/>
          </a:bodyPr>
          <a:lstStyle/>
          <a:p>
            <a:endParaRPr lang="fr-FR" sz="1100" dirty="0"/>
          </a:p>
          <a:p>
            <a:r>
              <a:rPr lang="fr-FR" dirty="0"/>
              <a:t>La numérisation des 18 cartes complètes est en cours, le tout devrait être publié ce qui permettra de disposer d’un texte détaillant les aspects techniques du travail</a:t>
            </a:r>
          </a:p>
          <a:p>
            <a:r>
              <a:rPr lang="fr-FR" dirty="0"/>
              <a:t>Dans le cadre d’une collaboration entre le Centre de Dialectologie et le GPSR, l’ensemble des 58 cartes, avec les points FR et IT, devrait être publié sous la forme d’un atlas commenté</a:t>
            </a:r>
          </a:p>
          <a:p>
            <a:endParaRPr lang="fr-FR" dirty="0"/>
          </a:p>
          <a:p>
            <a:endParaRPr lang="fr-CH" dirty="0"/>
          </a:p>
        </p:txBody>
      </p:sp>
      <p:sp>
        <p:nvSpPr>
          <p:cNvPr id="8" name="Espace réservé du contenu 7">
            <a:extLst>
              <a:ext uri="{FF2B5EF4-FFF2-40B4-BE49-F238E27FC236}">
                <a16:creationId xmlns:a16="http://schemas.microsoft.com/office/drawing/2014/main" id="{53A8C377-A932-121C-0CFC-94E5940CA8A2}"/>
              </a:ext>
            </a:extLst>
          </p:cNvPr>
          <p:cNvSpPr>
            <a:spLocks noGrp="1"/>
          </p:cNvSpPr>
          <p:nvPr>
            <p:ph sz="half" idx="2"/>
          </p:nvPr>
        </p:nvSpPr>
        <p:spPr/>
        <p:txBody>
          <a:bodyPr>
            <a:normAutofit fontScale="92500" lnSpcReduction="20000"/>
          </a:bodyPr>
          <a:lstStyle/>
          <a:p>
            <a:endParaRPr lang="fr-CH"/>
          </a:p>
        </p:txBody>
      </p:sp>
    </p:spTree>
    <p:extLst>
      <p:ext uri="{BB962C8B-B14F-4D97-AF65-F5344CB8AC3E}">
        <p14:creationId xmlns:p14="http://schemas.microsoft.com/office/powerpoint/2010/main" val="13352236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ctrTitle"/>
          </p:nvPr>
        </p:nvSpPr>
        <p:spPr/>
        <p:txBody>
          <a:bodyPr>
            <a:noAutofit/>
          </a:bodyPr>
          <a:lstStyle/>
          <a:p>
            <a:r>
              <a:rPr lang="fr-FR" sz="4400" dirty="0"/>
              <a:t>Créer du nouveau à partir de l'ancien : la numérisation de l'Atlas Linguistique de la Suisse Romande</a:t>
            </a:r>
            <a:endParaRPr lang="fr-BE" sz="4400" dirty="0"/>
          </a:p>
        </p:txBody>
      </p:sp>
      <p:sp>
        <p:nvSpPr>
          <p:cNvPr id="5" name="Sous-titre 4"/>
          <p:cNvSpPr>
            <a:spLocks noGrp="1"/>
          </p:cNvSpPr>
          <p:nvPr>
            <p:ph type="subTitle" idx="1"/>
          </p:nvPr>
        </p:nvSpPr>
        <p:spPr>
          <a:xfrm>
            <a:off x="1524000" y="3602038"/>
            <a:ext cx="9144000" cy="3029874"/>
          </a:xfrm>
        </p:spPr>
        <p:txBody>
          <a:bodyPr>
            <a:normAutofit/>
          </a:bodyPr>
          <a:lstStyle/>
          <a:p>
            <a:endParaRPr lang="fr-BE" dirty="0"/>
          </a:p>
          <a:p>
            <a:endParaRPr lang="fr-BE" dirty="0"/>
          </a:p>
          <a:p>
            <a:r>
              <a:rPr lang="fr-BE" sz="2800" dirty="0"/>
              <a:t>Mathieu Avanzi</a:t>
            </a:r>
          </a:p>
          <a:p>
            <a:r>
              <a:rPr lang="fr-BE" sz="2000" dirty="0">
                <a:hlinkClick r:id="rId2"/>
              </a:rPr>
              <a:t>mathieu.avanzi@unine.ch</a:t>
            </a:r>
            <a:r>
              <a:rPr lang="fr-BE" sz="2000" dirty="0"/>
              <a:t>  </a:t>
            </a:r>
          </a:p>
          <a:p>
            <a:endParaRPr lang="fr-BE" sz="2000" dirty="0"/>
          </a:p>
          <a:p>
            <a:r>
              <a:rPr lang="fr-FR" sz="1800" dirty="0"/>
              <a:t>Digital </a:t>
            </a:r>
            <a:r>
              <a:rPr lang="fr-FR" sz="1800" dirty="0" err="1"/>
              <a:t>Romanistics</a:t>
            </a:r>
            <a:br>
              <a:rPr lang="fr-FR" sz="1800" dirty="0"/>
            </a:br>
            <a:r>
              <a:rPr lang="fr-FR" sz="1800" dirty="0"/>
              <a:t>23 mars 2023 – Université de Neuchâtel</a:t>
            </a:r>
            <a:endParaRPr lang="fr-BE" sz="1800" dirty="0"/>
          </a:p>
        </p:txBody>
      </p:sp>
      <p:pic>
        <p:nvPicPr>
          <p:cNvPr id="2" name="Image 1">
            <a:extLst>
              <a:ext uri="{FF2B5EF4-FFF2-40B4-BE49-F238E27FC236}">
                <a16:creationId xmlns:a16="http://schemas.microsoft.com/office/drawing/2014/main" id="{3C83E453-B858-8E8F-EF36-5AE8B678EAC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494804" cy="1067305"/>
          </a:xfrm>
          <a:prstGeom prst="rect">
            <a:avLst/>
          </a:prstGeom>
        </p:spPr>
      </p:pic>
      <p:pic>
        <p:nvPicPr>
          <p:cNvPr id="6" name="Picture 2" descr="Scan Me Images - Free Download on Freepik">
            <a:extLst>
              <a:ext uri="{FF2B5EF4-FFF2-40B4-BE49-F238E27FC236}">
                <a16:creationId xmlns:a16="http://schemas.microsoft.com/office/drawing/2014/main" id="{3ECB718F-D03E-D35B-EF5A-BE06FC7A7F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26240" y="4836393"/>
            <a:ext cx="3365760" cy="2021607"/>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 6">
            <a:extLst>
              <a:ext uri="{FF2B5EF4-FFF2-40B4-BE49-F238E27FC236}">
                <a16:creationId xmlns:a16="http://schemas.microsoft.com/office/drawing/2014/main" id="{9B23652C-3937-04E1-D368-EC967C3B142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451382" y="5259257"/>
            <a:ext cx="1188000" cy="1188000"/>
          </a:xfrm>
          <a:prstGeom prst="rect">
            <a:avLst/>
          </a:prstGeom>
        </p:spPr>
      </p:pic>
    </p:spTree>
    <p:extLst>
      <p:ext uri="{BB962C8B-B14F-4D97-AF65-F5344CB8AC3E}">
        <p14:creationId xmlns:p14="http://schemas.microsoft.com/office/powerpoint/2010/main" val="33304027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F460830B-AC16-3B56-BEA4-66A9CE48BBA9}"/>
              </a:ext>
            </a:extLst>
          </p:cNvPr>
          <p:cNvSpPr>
            <a:spLocks noGrp="1"/>
          </p:cNvSpPr>
          <p:nvPr>
            <p:ph type="title"/>
          </p:nvPr>
        </p:nvSpPr>
        <p:spPr/>
        <p:txBody>
          <a:bodyPr>
            <a:normAutofit/>
          </a:bodyPr>
          <a:lstStyle/>
          <a:p>
            <a:r>
              <a:rPr lang="fr-FR" dirty="0"/>
              <a:t>Contexte du projet</a:t>
            </a:r>
            <a:br>
              <a:rPr lang="fr-FR" dirty="0"/>
            </a:br>
            <a:r>
              <a:rPr lang="fr-FR" sz="3600" dirty="0">
                <a:effectLst/>
                <a:latin typeface="Gellix" panose="00000500000000000000" pitchFamily="2" charset="0"/>
                <a:ea typeface="Calibri" panose="020F0502020204030204" pitchFamily="34" charset="0"/>
                <a:cs typeface="Times New Roman" panose="02020603050405020304" pitchFamily="18" charset="0"/>
              </a:rPr>
              <a:t>La naissance de la géographie linguistique</a:t>
            </a:r>
            <a:endParaRPr lang="fr-CH" dirty="0"/>
          </a:p>
        </p:txBody>
      </p:sp>
      <p:sp>
        <p:nvSpPr>
          <p:cNvPr id="14" name="Espace réservé du contenu 13">
            <a:extLst>
              <a:ext uri="{FF2B5EF4-FFF2-40B4-BE49-F238E27FC236}">
                <a16:creationId xmlns:a16="http://schemas.microsoft.com/office/drawing/2014/main" id="{1D2685E7-3E9C-6D94-720E-BD9A7E740CF8}"/>
              </a:ext>
            </a:extLst>
          </p:cNvPr>
          <p:cNvSpPr>
            <a:spLocks noGrp="1"/>
          </p:cNvSpPr>
          <p:nvPr>
            <p:ph sz="half" idx="1"/>
          </p:nvPr>
        </p:nvSpPr>
        <p:spPr/>
        <p:txBody>
          <a:bodyPr>
            <a:normAutofit lnSpcReduction="10000"/>
          </a:bodyPr>
          <a:lstStyle/>
          <a:p>
            <a:pPr lvl="6"/>
            <a:endParaRPr lang="fr-FR" dirty="0"/>
          </a:p>
          <a:p>
            <a:r>
              <a:rPr lang="fr-CH" dirty="0">
                <a:solidFill>
                  <a:schemeClr val="bg1">
                    <a:lumMod val="65000"/>
                  </a:schemeClr>
                </a:solidFill>
              </a:rPr>
              <a:t>Années 1880 : les dialectologues documentent la variation dialectale en utilisant des cartes</a:t>
            </a:r>
          </a:p>
          <a:p>
            <a:r>
              <a:rPr lang="fr-CH" dirty="0"/>
              <a:t>La géographie linguistique naît en Allemagne avec Georg </a:t>
            </a:r>
            <a:r>
              <a:rPr lang="fr-CH" dirty="0" err="1"/>
              <a:t>Wencker</a:t>
            </a:r>
            <a:r>
              <a:rPr lang="fr-CH" dirty="0">
                <a:solidFill>
                  <a:schemeClr val="bg1"/>
                </a:solidFill>
              </a:rPr>
              <a:t>, mais acquiert ses titres de noblesse en France grâce à Jules Gilliéron </a:t>
            </a:r>
          </a:p>
        </p:txBody>
      </p:sp>
      <p:pic>
        <p:nvPicPr>
          <p:cNvPr id="19" name="Picture 6">
            <a:extLst>
              <a:ext uri="{FF2B5EF4-FFF2-40B4-BE49-F238E27FC236}">
                <a16:creationId xmlns:a16="http://schemas.microsoft.com/office/drawing/2014/main" id="{7A2D2145-CEDC-79A2-09CE-F9DF484400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9423" y="1905794"/>
            <a:ext cx="3933825" cy="41910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a:extLst>
              <a:ext uri="{FF2B5EF4-FFF2-40B4-BE49-F238E27FC236}">
                <a16:creationId xmlns:a16="http://schemas.microsoft.com/office/drawing/2014/main" id="{D3E1B81F-9559-9ABD-B92F-23CF4A1E840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4283" y="148744"/>
            <a:ext cx="1232154" cy="1716634"/>
          </a:xfrm>
          <a:prstGeom prst="rect">
            <a:avLst/>
          </a:prstGeom>
          <a:noFill/>
          <a:extLst>
            <a:ext uri="{909E8E84-426E-40DD-AFC4-6F175D3DCCD1}">
              <a14:hiddenFill xmlns:a14="http://schemas.microsoft.com/office/drawing/2010/main">
                <a:solidFill>
                  <a:srgbClr val="FFFFFF"/>
                </a:solidFill>
              </a14:hiddenFill>
            </a:ext>
          </a:extLst>
        </p:spPr>
      </p:pic>
      <p:sp>
        <p:nvSpPr>
          <p:cNvPr id="21" name="ZoneTexte 20">
            <a:extLst>
              <a:ext uri="{FF2B5EF4-FFF2-40B4-BE49-F238E27FC236}">
                <a16:creationId xmlns:a16="http://schemas.microsoft.com/office/drawing/2014/main" id="{4F3EE96B-A14E-057D-2B76-EAEDF46BADBB}"/>
              </a:ext>
            </a:extLst>
          </p:cNvPr>
          <p:cNvSpPr txBox="1"/>
          <p:nvPr/>
        </p:nvSpPr>
        <p:spPr>
          <a:xfrm>
            <a:off x="10466024" y="1865378"/>
            <a:ext cx="1908672" cy="430887"/>
          </a:xfrm>
          <a:prstGeom prst="rect">
            <a:avLst/>
          </a:prstGeom>
          <a:noFill/>
        </p:spPr>
        <p:txBody>
          <a:bodyPr wrap="square">
            <a:spAutoFit/>
          </a:bodyPr>
          <a:lstStyle/>
          <a:p>
            <a:pPr algn="ctr"/>
            <a:r>
              <a:rPr lang="fr-CH" sz="1100" dirty="0">
                <a:hlinkClick r:id="rId4"/>
              </a:rPr>
              <a:t>Georg </a:t>
            </a:r>
            <a:r>
              <a:rPr lang="fr-CH" sz="1100" dirty="0" err="1">
                <a:hlinkClick r:id="rId4"/>
              </a:rPr>
              <a:t>Wenker</a:t>
            </a:r>
            <a:br>
              <a:rPr lang="fr-CH" sz="1100" dirty="0"/>
            </a:br>
            <a:r>
              <a:rPr lang="fr-CH" sz="1100" dirty="0"/>
              <a:t>[1852-1911]</a:t>
            </a:r>
          </a:p>
        </p:txBody>
      </p:sp>
      <p:sp>
        <p:nvSpPr>
          <p:cNvPr id="22" name="ZoneTexte 21">
            <a:extLst>
              <a:ext uri="{FF2B5EF4-FFF2-40B4-BE49-F238E27FC236}">
                <a16:creationId xmlns:a16="http://schemas.microsoft.com/office/drawing/2014/main" id="{2EA4CD22-5A3C-3289-3DD3-F71FAAF46B15}"/>
              </a:ext>
            </a:extLst>
          </p:cNvPr>
          <p:cNvSpPr txBox="1"/>
          <p:nvPr/>
        </p:nvSpPr>
        <p:spPr>
          <a:xfrm>
            <a:off x="0" y="6581001"/>
            <a:ext cx="12192000" cy="276999"/>
          </a:xfrm>
          <a:prstGeom prst="rect">
            <a:avLst/>
          </a:prstGeom>
          <a:noFill/>
        </p:spPr>
        <p:txBody>
          <a:bodyPr wrap="square">
            <a:spAutoFit/>
          </a:bodyPr>
          <a:lstStyle/>
          <a:p>
            <a:r>
              <a:rPr lang="fr-CH" sz="1200" cap="small" dirty="0" err="1"/>
              <a:t>Wenker</a:t>
            </a:r>
            <a:r>
              <a:rPr lang="fr-CH" sz="1200" dirty="0"/>
              <a:t>, G. (1888-1923). </a:t>
            </a:r>
            <a:r>
              <a:rPr lang="fr-CH" sz="1200" i="1" dirty="0" err="1"/>
              <a:t>Sprachatlas</a:t>
            </a:r>
            <a:r>
              <a:rPr lang="fr-CH" sz="1200" i="1" dirty="0"/>
              <a:t> des </a:t>
            </a:r>
            <a:r>
              <a:rPr lang="fr-CH" sz="1200" i="1" dirty="0" err="1"/>
              <a:t>Deutschen</a:t>
            </a:r>
            <a:r>
              <a:rPr lang="fr-CH" sz="1200" i="1" dirty="0"/>
              <a:t> </a:t>
            </a:r>
            <a:r>
              <a:rPr lang="fr-CH" sz="1200" i="1" dirty="0" err="1"/>
              <a:t>Reichs</a:t>
            </a:r>
            <a:r>
              <a:rPr lang="fr-CH" sz="1200" dirty="0"/>
              <a:t>. Marburg: </a:t>
            </a:r>
            <a:r>
              <a:rPr lang="fr-CH" sz="1200" dirty="0" err="1"/>
              <a:t>Handgezeichnet</a:t>
            </a:r>
            <a:r>
              <a:rPr lang="fr-CH" sz="1200" dirty="0"/>
              <a:t>.</a:t>
            </a:r>
          </a:p>
        </p:txBody>
      </p:sp>
    </p:spTree>
    <p:extLst>
      <p:ext uri="{BB962C8B-B14F-4D97-AF65-F5344CB8AC3E}">
        <p14:creationId xmlns:p14="http://schemas.microsoft.com/office/powerpoint/2010/main" val="676280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F460830B-AC16-3B56-BEA4-66A9CE48BBA9}"/>
              </a:ext>
            </a:extLst>
          </p:cNvPr>
          <p:cNvSpPr>
            <a:spLocks noGrp="1"/>
          </p:cNvSpPr>
          <p:nvPr>
            <p:ph type="title"/>
          </p:nvPr>
        </p:nvSpPr>
        <p:spPr/>
        <p:txBody>
          <a:bodyPr>
            <a:normAutofit/>
          </a:bodyPr>
          <a:lstStyle/>
          <a:p>
            <a:r>
              <a:rPr lang="fr-FR" dirty="0"/>
              <a:t>Contexte du projet</a:t>
            </a:r>
            <a:br>
              <a:rPr lang="fr-FR" dirty="0"/>
            </a:br>
            <a:r>
              <a:rPr lang="fr-FR" sz="3600" dirty="0">
                <a:effectLst/>
                <a:latin typeface="Gellix" panose="00000500000000000000" pitchFamily="2" charset="0"/>
                <a:ea typeface="Calibri" panose="020F0502020204030204" pitchFamily="34" charset="0"/>
                <a:cs typeface="Times New Roman" panose="02020603050405020304" pitchFamily="18" charset="0"/>
              </a:rPr>
              <a:t>La naissance de la géographie linguistique</a:t>
            </a:r>
            <a:endParaRPr lang="fr-CH" dirty="0"/>
          </a:p>
        </p:txBody>
      </p:sp>
      <p:sp>
        <p:nvSpPr>
          <p:cNvPr id="14" name="Espace réservé du contenu 13">
            <a:extLst>
              <a:ext uri="{FF2B5EF4-FFF2-40B4-BE49-F238E27FC236}">
                <a16:creationId xmlns:a16="http://schemas.microsoft.com/office/drawing/2014/main" id="{1D2685E7-3E9C-6D94-720E-BD9A7E740CF8}"/>
              </a:ext>
            </a:extLst>
          </p:cNvPr>
          <p:cNvSpPr>
            <a:spLocks noGrp="1"/>
          </p:cNvSpPr>
          <p:nvPr>
            <p:ph sz="half" idx="1"/>
          </p:nvPr>
        </p:nvSpPr>
        <p:spPr/>
        <p:txBody>
          <a:bodyPr>
            <a:normAutofit lnSpcReduction="10000"/>
          </a:bodyPr>
          <a:lstStyle/>
          <a:p>
            <a:pPr lvl="6"/>
            <a:endParaRPr lang="fr-FR" dirty="0"/>
          </a:p>
          <a:p>
            <a:r>
              <a:rPr lang="fr-CH" dirty="0">
                <a:solidFill>
                  <a:schemeClr val="bg1">
                    <a:lumMod val="65000"/>
                  </a:schemeClr>
                </a:solidFill>
              </a:rPr>
              <a:t>Années 1880 : les dialectologues documentent la variation dialectale en utilisant des cartes</a:t>
            </a:r>
          </a:p>
          <a:p>
            <a:r>
              <a:rPr lang="fr-CH" dirty="0">
                <a:solidFill>
                  <a:schemeClr val="bg1">
                    <a:lumMod val="65000"/>
                  </a:schemeClr>
                </a:solidFill>
              </a:rPr>
              <a:t>La géographie linguistique naît en Allemagne avec Georg </a:t>
            </a:r>
            <a:r>
              <a:rPr lang="fr-CH" dirty="0" err="1">
                <a:solidFill>
                  <a:schemeClr val="bg1">
                    <a:lumMod val="65000"/>
                  </a:schemeClr>
                </a:solidFill>
              </a:rPr>
              <a:t>Wencker</a:t>
            </a:r>
            <a:r>
              <a:rPr lang="fr-CH" dirty="0">
                <a:solidFill>
                  <a:schemeClr val="bg1">
                    <a:lumMod val="65000"/>
                  </a:schemeClr>
                </a:solidFill>
              </a:rPr>
              <a:t>, </a:t>
            </a:r>
            <a:r>
              <a:rPr lang="fr-CH" dirty="0"/>
              <a:t>mais acquiert ses titres de noblesse en France grâce à Jules Gilliéron </a:t>
            </a:r>
          </a:p>
        </p:txBody>
      </p:sp>
      <p:sp>
        <p:nvSpPr>
          <p:cNvPr id="22" name="ZoneTexte 21">
            <a:extLst>
              <a:ext uri="{FF2B5EF4-FFF2-40B4-BE49-F238E27FC236}">
                <a16:creationId xmlns:a16="http://schemas.microsoft.com/office/drawing/2014/main" id="{2EA4CD22-5A3C-3289-3DD3-F71FAAF46B15}"/>
              </a:ext>
            </a:extLst>
          </p:cNvPr>
          <p:cNvSpPr txBox="1"/>
          <p:nvPr/>
        </p:nvSpPr>
        <p:spPr>
          <a:xfrm>
            <a:off x="0" y="6581001"/>
            <a:ext cx="12192000" cy="276999"/>
          </a:xfrm>
          <a:prstGeom prst="rect">
            <a:avLst/>
          </a:prstGeom>
          <a:noFill/>
        </p:spPr>
        <p:txBody>
          <a:bodyPr wrap="square">
            <a:spAutoFit/>
          </a:bodyPr>
          <a:lstStyle/>
          <a:p>
            <a:r>
              <a:rPr lang="fr-FR" sz="1200" cap="small" dirty="0"/>
              <a:t>Gilliéron, J. &amp; Mongin J. (1907), </a:t>
            </a:r>
            <a:r>
              <a:rPr lang="fr-FR" sz="1200" dirty="0"/>
              <a:t>« Études de géographie linguistique, IX. Le sel ; les aires disparues ». </a:t>
            </a:r>
            <a:r>
              <a:rPr lang="fr-FR" sz="1200" i="1" dirty="0"/>
              <a:t>Revue de philologie française et de littérature</a:t>
            </a:r>
            <a:r>
              <a:rPr lang="fr-FR" sz="1200" dirty="0"/>
              <a:t>, 21, 292-296.</a:t>
            </a:r>
          </a:p>
        </p:txBody>
      </p:sp>
      <p:pic>
        <p:nvPicPr>
          <p:cNvPr id="2" name="Picture 2">
            <a:extLst>
              <a:ext uri="{FF2B5EF4-FFF2-40B4-BE49-F238E27FC236}">
                <a16:creationId xmlns:a16="http://schemas.microsoft.com/office/drawing/2014/main" id="{9A4F2AC2-D744-2B86-A167-8B72697F683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14627" y="1659241"/>
            <a:ext cx="4198347" cy="468410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EF532EB4-AA73-1FE3-B3A2-41E86DD56727}"/>
              </a:ext>
            </a:extLst>
          </p:cNvPr>
          <p:cNvSpPr/>
          <p:nvPr/>
        </p:nvSpPr>
        <p:spPr>
          <a:xfrm>
            <a:off x="10912974" y="1944374"/>
            <a:ext cx="1116010" cy="461665"/>
          </a:xfrm>
          <a:prstGeom prst="rect">
            <a:avLst/>
          </a:prstGeom>
        </p:spPr>
        <p:txBody>
          <a:bodyPr wrap="none">
            <a:spAutoFit/>
          </a:bodyPr>
          <a:lstStyle/>
          <a:p>
            <a:pPr algn="ctr"/>
            <a:r>
              <a:rPr lang="fr-BE" sz="1200" dirty="0">
                <a:hlinkClick r:id="rId3"/>
              </a:rPr>
              <a:t>Jules Gilliéron</a:t>
            </a:r>
            <a:br>
              <a:rPr lang="fr-BE" sz="1200" dirty="0"/>
            </a:br>
            <a:r>
              <a:rPr lang="fr-BE" sz="1200" dirty="0"/>
              <a:t>[1854-1926]</a:t>
            </a:r>
          </a:p>
        </p:txBody>
      </p:sp>
      <p:pic>
        <p:nvPicPr>
          <p:cNvPr id="5" name="Picture 2" descr="Image result for jues gilliéron">
            <a:extLst>
              <a:ext uri="{FF2B5EF4-FFF2-40B4-BE49-F238E27FC236}">
                <a16:creationId xmlns:a16="http://schemas.microsoft.com/office/drawing/2014/main" id="{80C7A17B-3881-7A61-7B06-F3D400FDEF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05962" y="111437"/>
            <a:ext cx="1495676" cy="1832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3479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fontScale="90000"/>
          </a:bodyPr>
          <a:lstStyle/>
          <a:p>
            <a:r>
              <a:rPr kumimoji="0" lang="fr-FR" b="0" i="0" u="none" strike="noStrike" kern="1200" cap="none" spc="0" normalizeH="0" baseline="0" noProof="0" dirty="0">
                <a:ln>
                  <a:noFill/>
                </a:ln>
                <a:solidFill>
                  <a:prstClr val="black"/>
                </a:solidFill>
                <a:effectLst/>
                <a:uLnTx/>
                <a:uFillTx/>
                <a:latin typeface="Gellix"/>
                <a:ea typeface="+mj-ea"/>
                <a:cs typeface="+mj-cs"/>
              </a:rPr>
              <a:t>Contexte du projet</a:t>
            </a:r>
            <a:br>
              <a:rPr kumimoji="0" lang="fr-FR" sz="4000" b="0" i="0" u="none" strike="noStrike" kern="1200" cap="none" spc="0" normalizeH="0" baseline="0" noProof="0" dirty="0">
                <a:ln>
                  <a:noFill/>
                </a:ln>
                <a:solidFill>
                  <a:prstClr val="black"/>
                </a:solidFill>
                <a:effectLst/>
                <a:uLnTx/>
                <a:uFillTx/>
                <a:latin typeface="Gellix"/>
                <a:ea typeface="+mj-ea"/>
                <a:cs typeface="+mj-cs"/>
              </a:rPr>
            </a:br>
            <a:r>
              <a:rPr kumimoji="0" lang="fr-FR" sz="4000" b="0" i="0" u="none" strike="noStrike" kern="1200" cap="none" spc="0" normalizeH="0" baseline="0" noProof="0" dirty="0">
                <a:ln>
                  <a:noFill/>
                </a:ln>
                <a:solidFill>
                  <a:prstClr val="black"/>
                </a:solidFill>
                <a:effectLst/>
                <a:uLnTx/>
                <a:uFillTx/>
                <a:latin typeface="Gellix" panose="00000500000000000000" pitchFamily="2" charset="0"/>
                <a:ea typeface="Calibri" panose="020F0502020204030204" pitchFamily="34" charset="0"/>
                <a:cs typeface="Times New Roman" panose="02020603050405020304" pitchFamily="18" charset="0"/>
              </a:rPr>
              <a:t>La naissance de la géographie linguistique (CH)</a:t>
            </a:r>
            <a:endParaRPr lang="fr-CH" dirty="0"/>
          </a:p>
        </p:txBody>
      </p:sp>
      <p:sp>
        <p:nvSpPr>
          <p:cNvPr id="3" name="Espace réservé du contenu 2">
            <a:extLst>
              <a:ext uri="{FF2B5EF4-FFF2-40B4-BE49-F238E27FC236}">
                <a16:creationId xmlns:a16="http://schemas.microsoft.com/office/drawing/2014/main" id="{D6C66392-59C8-0D05-3C05-5277DC363FE2}"/>
              </a:ext>
            </a:extLst>
          </p:cNvPr>
          <p:cNvSpPr>
            <a:spLocks noGrp="1"/>
          </p:cNvSpPr>
          <p:nvPr>
            <p:ph sz="half" idx="1"/>
          </p:nvPr>
        </p:nvSpPr>
        <p:spPr>
          <a:xfrm>
            <a:off x="838200" y="1825624"/>
            <a:ext cx="5181600" cy="4556887"/>
          </a:xfrm>
        </p:spPr>
        <p:txBody>
          <a:bodyPr>
            <a:normAutofit fontScale="92500" lnSpcReduction="10000"/>
          </a:bodyPr>
          <a:lstStyle/>
          <a:p>
            <a:pPr lvl="4"/>
            <a:endParaRPr lang="fr-FR" sz="1000" dirty="0"/>
          </a:p>
          <a:p>
            <a:r>
              <a:rPr lang="fr-CH" dirty="0"/>
              <a:t>Au moment de la création du Glossaire, les fondateurs conduisent entre 1899 et 1903 des enquêtes de terrain, en Suisse </a:t>
            </a:r>
            <a:r>
              <a:rPr lang="fr-CH" dirty="0">
                <a:solidFill>
                  <a:schemeClr val="bg1"/>
                </a:solidFill>
              </a:rPr>
              <a:t>(mais aussi en France et en Italie)</a:t>
            </a:r>
          </a:p>
          <a:p>
            <a:r>
              <a:rPr lang="fr-CH" dirty="0">
                <a:solidFill>
                  <a:schemeClr val="bg1"/>
                </a:solidFill>
              </a:rPr>
              <a:t>Ces enquêtes permettent de tracer des faisceaux d’isoglosses, et d’appuyer l’hypothèse qu’il existe bien des aires dialectales distinctes (débat Meyer/Ascoli)</a:t>
            </a:r>
          </a:p>
          <a:p>
            <a:endParaRPr lang="fr-CH" dirty="0"/>
          </a:p>
        </p:txBody>
      </p:sp>
      <p:pic>
        <p:nvPicPr>
          <p:cNvPr id="6" name="Picture 2" descr="Louis Gauchat - Wikidata">
            <a:extLst>
              <a:ext uri="{FF2B5EF4-FFF2-40B4-BE49-F238E27FC236}">
                <a16:creationId xmlns:a16="http://schemas.microsoft.com/office/drawing/2014/main" id="{CA22299E-6A05-DCC5-B8B4-D8DEC32AC2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57900" y="2450956"/>
            <a:ext cx="1905000" cy="267565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Ernst Tappolet">
            <a:extLst>
              <a:ext uri="{FF2B5EF4-FFF2-40B4-BE49-F238E27FC236}">
                <a16:creationId xmlns:a16="http://schemas.microsoft.com/office/drawing/2014/main" id="{6B99F33B-AE45-5B2D-58FA-3EB1397E85B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074075" y="2450956"/>
            <a:ext cx="1812301" cy="2674800"/>
          </a:xfrm>
          <a:prstGeom prst="rect">
            <a:avLst/>
          </a:prstGeom>
          <a:noFill/>
          <a:extLst>
            <a:ext uri="{909E8E84-426E-40DD-AFC4-6F175D3DCCD1}">
              <a14:hiddenFill xmlns:a14="http://schemas.microsoft.com/office/drawing/2010/main">
                <a:solidFill>
                  <a:srgbClr val="FFFFFF"/>
                </a:solidFill>
              </a14:hiddenFill>
            </a:ext>
          </a:extLst>
        </p:spPr>
      </p:pic>
      <p:sp>
        <p:nvSpPr>
          <p:cNvPr id="8" name="ZoneTexte 7">
            <a:extLst>
              <a:ext uri="{FF2B5EF4-FFF2-40B4-BE49-F238E27FC236}">
                <a16:creationId xmlns:a16="http://schemas.microsoft.com/office/drawing/2014/main" id="{FA96733D-E734-1537-E8EE-1B4CA2DD4DB9}"/>
              </a:ext>
            </a:extLst>
          </p:cNvPr>
          <p:cNvSpPr txBox="1"/>
          <p:nvPr/>
        </p:nvSpPr>
        <p:spPr>
          <a:xfrm>
            <a:off x="10145724" y="5125754"/>
            <a:ext cx="1669002" cy="461665"/>
          </a:xfrm>
          <a:prstGeom prst="rect">
            <a:avLst/>
          </a:prstGeom>
          <a:noFill/>
        </p:spPr>
        <p:txBody>
          <a:bodyPr wrap="square" rtlCol="0">
            <a:spAutoFit/>
          </a:bodyPr>
          <a:lstStyle/>
          <a:p>
            <a:pPr algn="ctr"/>
            <a:r>
              <a:rPr lang="fr-FR" sz="1200" dirty="0">
                <a:hlinkClick r:id="rId4"/>
              </a:rPr>
              <a:t>Ernst </a:t>
            </a:r>
            <a:r>
              <a:rPr lang="fr-FR" sz="1200" dirty="0" err="1">
                <a:hlinkClick r:id="rId4"/>
              </a:rPr>
              <a:t>Tappolet</a:t>
            </a:r>
            <a:endParaRPr lang="fr-FR" sz="1200" dirty="0"/>
          </a:p>
          <a:p>
            <a:pPr algn="ctr"/>
            <a:r>
              <a:rPr lang="fr-FR" sz="1200" dirty="0"/>
              <a:t>1870-1939</a:t>
            </a:r>
            <a:endParaRPr lang="fr-CH" sz="1200" dirty="0"/>
          </a:p>
        </p:txBody>
      </p:sp>
      <p:sp>
        <p:nvSpPr>
          <p:cNvPr id="9" name="ZoneTexte 8">
            <a:extLst>
              <a:ext uri="{FF2B5EF4-FFF2-40B4-BE49-F238E27FC236}">
                <a16:creationId xmlns:a16="http://schemas.microsoft.com/office/drawing/2014/main" id="{66107796-8E90-5083-790C-CE9E62166BC0}"/>
              </a:ext>
            </a:extLst>
          </p:cNvPr>
          <p:cNvSpPr txBox="1"/>
          <p:nvPr/>
        </p:nvSpPr>
        <p:spPr>
          <a:xfrm>
            <a:off x="6175899" y="5125756"/>
            <a:ext cx="1669002" cy="461665"/>
          </a:xfrm>
          <a:prstGeom prst="rect">
            <a:avLst/>
          </a:prstGeom>
          <a:noFill/>
        </p:spPr>
        <p:txBody>
          <a:bodyPr wrap="square" rtlCol="0">
            <a:spAutoFit/>
          </a:bodyPr>
          <a:lstStyle/>
          <a:p>
            <a:pPr algn="ctr"/>
            <a:r>
              <a:rPr lang="fr-FR" sz="1200" dirty="0">
                <a:hlinkClick r:id="rId5"/>
              </a:rPr>
              <a:t>Louis Gauchat</a:t>
            </a:r>
            <a:endParaRPr lang="fr-FR" sz="1200" dirty="0"/>
          </a:p>
          <a:p>
            <a:pPr algn="ctr"/>
            <a:r>
              <a:rPr lang="fr-FR" sz="1200" dirty="0"/>
              <a:t>1866-1942</a:t>
            </a:r>
            <a:endParaRPr lang="fr-CH" sz="1200" dirty="0"/>
          </a:p>
        </p:txBody>
      </p:sp>
      <p:sp>
        <p:nvSpPr>
          <p:cNvPr id="10" name="ZoneTexte 9">
            <a:extLst>
              <a:ext uri="{FF2B5EF4-FFF2-40B4-BE49-F238E27FC236}">
                <a16:creationId xmlns:a16="http://schemas.microsoft.com/office/drawing/2014/main" id="{742FE6AA-B443-EA32-A456-02DD279B9881}"/>
              </a:ext>
            </a:extLst>
          </p:cNvPr>
          <p:cNvSpPr txBox="1"/>
          <p:nvPr/>
        </p:nvSpPr>
        <p:spPr>
          <a:xfrm>
            <a:off x="8193041" y="5125755"/>
            <a:ext cx="1669002" cy="461665"/>
          </a:xfrm>
          <a:prstGeom prst="rect">
            <a:avLst/>
          </a:prstGeom>
          <a:noFill/>
        </p:spPr>
        <p:txBody>
          <a:bodyPr wrap="square" rtlCol="0">
            <a:spAutoFit/>
          </a:bodyPr>
          <a:lstStyle/>
          <a:p>
            <a:pPr algn="ctr"/>
            <a:r>
              <a:rPr lang="fr-FR" sz="1200" dirty="0">
                <a:hlinkClick r:id="rId6"/>
              </a:rPr>
              <a:t>Jules </a:t>
            </a:r>
            <a:r>
              <a:rPr lang="fr-FR" sz="1200" dirty="0" err="1">
                <a:hlinkClick r:id="rId6"/>
              </a:rPr>
              <a:t>Jeanjaquet</a:t>
            </a:r>
            <a:endParaRPr lang="fr-FR" sz="1200" dirty="0"/>
          </a:p>
          <a:p>
            <a:pPr algn="ctr"/>
            <a:r>
              <a:rPr lang="fr-FR" sz="1200" dirty="0"/>
              <a:t>1867-1950</a:t>
            </a:r>
            <a:endParaRPr lang="fr-CH" sz="1200" dirty="0"/>
          </a:p>
        </p:txBody>
      </p:sp>
      <p:pic>
        <p:nvPicPr>
          <p:cNvPr id="11" name="Picture 6" descr="Silhouette User Person - Silhouette png download - 888*980 - Free  Transparent Silhouette png Download. - Clip Art Library">
            <a:extLst>
              <a:ext uri="{FF2B5EF4-FFF2-40B4-BE49-F238E27FC236}">
                <a16:creationId xmlns:a16="http://schemas.microsoft.com/office/drawing/2014/main" id="{E9C76CA9-B8FC-2CA7-D3CD-ABB7105297D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61821" y="2944345"/>
            <a:ext cx="1531442" cy="1688880"/>
          </a:xfrm>
          <a:prstGeom prst="rect">
            <a:avLst/>
          </a:prstGeom>
          <a:noFill/>
          <a:extLst>
            <a:ext uri="{909E8E84-426E-40DD-AFC4-6F175D3DCCD1}">
              <a14:hiddenFill xmlns:a14="http://schemas.microsoft.com/office/drawing/2010/main">
                <a:solidFill>
                  <a:srgbClr val="FFFFFF"/>
                </a:solidFill>
              </a14:hiddenFill>
            </a:ext>
          </a:extLst>
        </p:spPr>
      </p:pic>
      <p:pic>
        <p:nvPicPr>
          <p:cNvPr id="12" name="Espace réservé du contenu 5">
            <a:extLst>
              <a:ext uri="{FF2B5EF4-FFF2-40B4-BE49-F238E27FC236}">
                <a16:creationId xmlns:a16="http://schemas.microsoft.com/office/drawing/2014/main" id="{CAAF19ED-1898-0296-F986-6337ADA9A738}"/>
              </a:ext>
            </a:extLst>
          </p:cNvPr>
          <p:cNvPicPr>
            <a:picLocks noChangeAspect="1"/>
          </p:cNvPicPr>
          <p:nvPr/>
        </p:nvPicPr>
        <p:blipFill rotWithShape="1">
          <a:blip r:embed="rId8">
            <a:extLst>
              <a:ext uri="{28A0092B-C50C-407E-A947-70E740481C1C}">
                <a14:useLocalDpi xmlns:a14="http://schemas.microsoft.com/office/drawing/2010/main" val="0"/>
              </a:ext>
            </a:extLst>
          </a:blip>
          <a:srcRect l="12541" t="9986" r="15817" b="15870"/>
          <a:stretch/>
        </p:blipFill>
        <p:spPr>
          <a:xfrm>
            <a:off x="8030131" y="2451811"/>
            <a:ext cx="1981068" cy="2674800"/>
          </a:xfrm>
          <a:prstGeom prst="rect">
            <a:avLst/>
          </a:prstGeom>
        </p:spPr>
      </p:pic>
    </p:spTree>
    <p:extLst>
      <p:ext uri="{BB962C8B-B14F-4D97-AF65-F5344CB8AC3E}">
        <p14:creationId xmlns:p14="http://schemas.microsoft.com/office/powerpoint/2010/main" val="673676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fontScale="90000"/>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Contexte du projet</a:t>
            </a:r>
            <a:br>
              <a:rPr kumimoji="0" lang="fr-FR" sz="4000" b="0" i="0" u="none" strike="noStrike" kern="1200" cap="none" spc="0" normalizeH="0" baseline="0" noProof="0" dirty="0">
                <a:ln>
                  <a:noFill/>
                </a:ln>
                <a:solidFill>
                  <a:prstClr val="black"/>
                </a:solidFill>
                <a:effectLst/>
                <a:uLnTx/>
                <a:uFillTx/>
                <a:latin typeface="Gellix"/>
                <a:ea typeface="+mj-ea"/>
                <a:cs typeface="+mj-cs"/>
              </a:rPr>
            </a:br>
            <a:r>
              <a:rPr kumimoji="0" lang="fr-FR" sz="4000" b="0" i="0" u="none" strike="noStrike" kern="1200" cap="none" spc="0" normalizeH="0" baseline="0" noProof="0" dirty="0">
                <a:ln>
                  <a:noFill/>
                </a:ln>
                <a:solidFill>
                  <a:prstClr val="black"/>
                </a:solidFill>
                <a:effectLst/>
                <a:uLnTx/>
                <a:uFillTx/>
                <a:latin typeface="Gellix" panose="00000500000000000000" pitchFamily="2" charset="0"/>
                <a:ea typeface="Calibri" panose="020F0502020204030204" pitchFamily="34" charset="0"/>
                <a:cs typeface="Times New Roman" panose="02020603050405020304" pitchFamily="18" charset="0"/>
              </a:rPr>
              <a:t>La naissance de la géographie linguistique (CH)</a:t>
            </a:r>
            <a:endParaRPr lang="fr-CH" dirty="0"/>
          </a:p>
        </p:txBody>
      </p:sp>
      <p:sp>
        <p:nvSpPr>
          <p:cNvPr id="3" name="Espace réservé du contenu 2">
            <a:extLst>
              <a:ext uri="{FF2B5EF4-FFF2-40B4-BE49-F238E27FC236}">
                <a16:creationId xmlns:a16="http://schemas.microsoft.com/office/drawing/2014/main" id="{D6C66392-59C8-0D05-3C05-5277DC363FE2}"/>
              </a:ext>
            </a:extLst>
          </p:cNvPr>
          <p:cNvSpPr>
            <a:spLocks noGrp="1"/>
          </p:cNvSpPr>
          <p:nvPr>
            <p:ph sz="half" idx="1"/>
          </p:nvPr>
        </p:nvSpPr>
        <p:spPr>
          <a:xfrm>
            <a:off x="838200" y="1825624"/>
            <a:ext cx="5181600" cy="4556887"/>
          </a:xfrm>
        </p:spPr>
        <p:txBody>
          <a:bodyPr>
            <a:normAutofit fontScale="92500" lnSpcReduction="20000"/>
          </a:bodyPr>
          <a:lstStyle/>
          <a:p>
            <a:pPr lvl="4"/>
            <a:endParaRPr lang="fr-FR" sz="1000" dirty="0"/>
          </a:p>
          <a:p>
            <a:r>
              <a:rPr lang="fr-CH" dirty="0"/>
              <a:t>Au moment de la création du Glossaire, les fondateurs conduisent entre 1899 et 1903 des enquêtes de terrain, en Suisse (mais aussi en France et en Italie)</a:t>
            </a:r>
          </a:p>
          <a:p>
            <a:r>
              <a:rPr lang="fr-CH" dirty="0">
                <a:solidFill>
                  <a:schemeClr val="bg1"/>
                </a:solidFill>
              </a:rPr>
              <a:t>Ces enquêtes permettent de documenter les évolutions de 300 mots latins types, et de tracer des faisceaux d’isoglosses qui permettent d’appuyer l’hypothèse qu’il existe bien des aires dialectales distinctes (débat Meyer/Ascoli)</a:t>
            </a:r>
          </a:p>
          <a:p>
            <a:endParaRPr lang="fr-CH" dirty="0"/>
          </a:p>
        </p:txBody>
      </p:sp>
      <p:pic>
        <p:nvPicPr>
          <p:cNvPr id="6" name="Image 5" descr="Une image contenant nature&#10;&#10;Description générée automatiquement">
            <a:extLst>
              <a:ext uri="{FF2B5EF4-FFF2-40B4-BE49-F238E27FC236}">
                <a16:creationId xmlns:a16="http://schemas.microsoft.com/office/drawing/2014/main" id="{4C13BCFD-3316-859B-771B-753E4B52B89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66602" y="1762013"/>
            <a:ext cx="4860000" cy="4860000"/>
          </a:xfrm>
          <a:prstGeom prst="rect">
            <a:avLst/>
          </a:prstGeom>
        </p:spPr>
      </p:pic>
      <p:sp>
        <p:nvSpPr>
          <p:cNvPr id="7" name="ZoneTexte 6">
            <a:extLst>
              <a:ext uri="{FF2B5EF4-FFF2-40B4-BE49-F238E27FC236}">
                <a16:creationId xmlns:a16="http://schemas.microsoft.com/office/drawing/2014/main" id="{BB73FD4C-A5E9-1A39-A123-659463FAEA41}"/>
              </a:ext>
            </a:extLst>
          </p:cNvPr>
          <p:cNvSpPr txBox="1"/>
          <p:nvPr/>
        </p:nvSpPr>
        <p:spPr>
          <a:xfrm>
            <a:off x="7130472" y="6185098"/>
            <a:ext cx="1579418" cy="307777"/>
          </a:xfrm>
          <a:prstGeom prst="rect">
            <a:avLst/>
          </a:prstGeom>
          <a:noFill/>
        </p:spPr>
        <p:txBody>
          <a:bodyPr wrap="square" rtlCol="0">
            <a:spAutoFit/>
          </a:bodyPr>
          <a:lstStyle/>
          <a:p>
            <a:r>
              <a:rPr lang="fr-FR" sz="1400" dirty="0"/>
              <a:t>N=392</a:t>
            </a:r>
            <a:endParaRPr lang="fr-CH" sz="1400" dirty="0"/>
          </a:p>
        </p:txBody>
      </p:sp>
    </p:spTree>
    <p:extLst>
      <p:ext uri="{BB962C8B-B14F-4D97-AF65-F5344CB8AC3E}">
        <p14:creationId xmlns:p14="http://schemas.microsoft.com/office/powerpoint/2010/main" val="41112930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7CCB6D-E538-9721-5561-EF0D861DF1BA}"/>
              </a:ext>
            </a:extLst>
          </p:cNvPr>
          <p:cNvSpPr>
            <a:spLocks noGrp="1"/>
          </p:cNvSpPr>
          <p:nvPr>
            <p:ph type="title"/>
          </p:nvPr>
        </p:nvSpPr>
        <p:spPr/>
        <p:txBody>
          <a:bodyPr>
            <a:normAutofit fontScale="90000"/>
          </a:bodyPr>
          <a:lstStyle/>
          <a:p>
            <a:r>
              <a:rPr kumimoji="0" lang="fr-FR" sz="4400" b="0" i="0" u="none" strike="noStrike" kern="1200" cap="none" spc="0" normalizeH="0" baseline="0" noProof="0" dirty="0">
                <a:ln>
                  <a:noFill/>
                </a:ln>
                <a:solidFill>
                  <a:prstClr val="black"/>
                </a:solidFill>
                <a:effectLst/>
                <a:uLnTx/>
                <a:uFillTx/>
                <a:latin typeface="Gellix"/>
                <a:ea typeface="+mj-ea"/>
                <a:cs typeface="+mj-cs"/>
              </a:rPr>
              <a:t>Contexte du projet</a:t>
            </a:r>
            <a:br>
              <a:rPr kumimoji="0" lang="fr-FR" sz="4000" b="0" i="0" u="none" strike="noStrike" kern="1200" cap="none" spc="0" normalizeH="0" baseline="0" noProof="0" dirty="0">
                <a:ln>
                  <a:noFill/>
                </a:ln>
                <a:solidFill>
                  <a:prstClr val="black"/>
                </a:solidFill>
                <a:effectLst/>
                <a:uLnTx/>
                <a:uFillTx/>
                <a:latin typeface="Gellix"/>
                <a:ea typeface="+mj-ea"/>
                <a:cs typeface="+mj-cs"/>
              </a:rPr>
            </a:br>
            <a:r>
              <a:rPr kumimoji="0" lang="fr-FR" sz="4000" b="0" i="0" u="none" strike="noStrike" kern="1200" cap="none" spc="0" normalizeH="0" baseline="0" noProof="0" dirty="0">
                <a:ln>
                  <a:noFill/>
                </a:ln>
                <a:solidFill>
                  <a:prstClr val="black"/>
                </a:solidFill>
                <a:effectLst/>
                <a:uLnTx/>
                <a:uFillTx/>
                <a:latin typeface="Gellix" panose="00000500000000000000" pitchFamily="2" charset="0"/>
                <a:ea typeface="Calibri" panose="020F0502020204030204" pitchFamily="34" charset="0"/>
                <a:cs typeface="Times New Roman" panose="02020603050405020304" pitchFamily="18" charset="0"/>
              </a:rPr>
              <a:t>La naissance de la géographie linguistique (CH)</a:t>
            </a:r>
            <a:endParaRPr lang="fr-CH" dirty="0"/>
          </a:p>
        </p:txBody>
      </p:sp>
      <p:sp>
        <p:nvSpPr>
          <p:cNvPr id="3" name="Espace réservé du contenu 2">
            <a:extLst>
              <a:ext uri="{FF2B5EF4-FFF2-40B4-BE49-F238E27FC236}">
                <a16:creationId xmlns:a16="http://schemas.microsoft.com/office/drawing/2014/main" id="{D6C66392-59C8-0D05-3C05-5277DC363FE2}"/>
              </a:ext>
            </a:extLst>
          </p:cNvPr>
          <p:cNvSpPr>
            <a:spLocks noGrp="1"/>
          </p:cNvSpPr>
          <p:nvPr>
            <p:ph sz="half" idx="1"/>
          </p:nvPr>
        </p:nvSpPr>
        <p:spPr>
          <a:xfrm>
            <a:off x="838200" y="1825624"/>
            <a:ext cx="5181600" cy="4556887"/>
          </a:xfrm>
        </p:spPr>
        <p:txBody>
          <a:bodyPr>
            <a:normAutofit fontScale="92500" lnSpcReduction="20000"/>
          </a:bodyPr>
          <a:lstStyle/>
          <a:p>
            <a:pPr lvl="4"/>
            <a:endParaRPr lang="fr-FR" sz="1000" dirty="0"/>
          </a:p>
          <a:p>
            <a:r>
              <a:rPr lang="fr-CH" dirty="0">
                <a:solidFill>
                  <a:schemeClr val="bg1">
                    <a:lumMod val="65000"/>
                  </a:schemeClr>
                </a:solidFill>
              </a:rPr>
              <a:t>Au moment de la création du Glossaire, les fondateurs conduisent entre 1899 et 1903 des enquêtes de terrain, en Suisse (mais aussi en France et en Italie)</a:t>
            </a:r>
          </a:p>
          <a:p>
            <a:r>
              <a:rPr lang="fr-CH" dirty="0"/>
              <a:t>Ces enquêtes permettent de documenter les évolutions de 300 mots latins types</a:t>
            </a:r>
            <a:r>
              <a:rPr lang="fr-CH" dirty="0">
                <a:solidFill>
                  <a:schemeClr val="bg1"/>
                </a:solidFill>
              </a:rPr>
              <a:t>, et de tracer des faisceaux d’isoglosses qui permettent d’appuyer l’hypothèse qu’il existe bien des aires dialectales distinctes (débat Meyer/Ascoli)</a:t>
            </a:r>
          </a:p>
          <a:p>
            <a:endParaRPr lang="fr-CH" dirty="0"/>
          </a:p>
        </p:txBody>
      </p:sp>
      <p:pic>
        <p:nvPicPr>
          <p:cNvPr id="6" name="Image 5">
            <a:extLst>
              <a:ext uri="{FF2B5EF4-FFF2-40B4-BE49-F238E27FC236}">
                <a16:creationId xmlns:a16="http://schemas.microsoft.com/office/drawing/2014/main" id="{3C9E7535-1326-479A-A27C-61EFE023D7BA}"/>
              </a:ext>
            </a:extLst>
          </p:cNvPr>
          <p:cNvPicPr>
            <a:picLocks noChangeAspect="1"/>
          </p:cNvPicPr>
          <p:nvPr/>
        </p:nvPicPr>
        <p:blipFill>
          <a:blip r:embed="rId2"/>
          <a:stretch>
            <a:fillRect/>
          </a:stretch>
        </p:blipFill>
        <p:spPr>
          <a:xfrm>
            <a:off x="7022744" y="1690688"/>
            <a:ext cx="1431255" cy="4384844"/>
          </a:xfrm>
          <a:prstGeom prst="rect">
            <a:avLst/>
          </a:prstGeom>
        </p:spPr>
      </p:pic>
      <p:pic>
        <p:nvPicPr>
          <p:cNvPr id="7" name="Image 6">
            <a:extLst>
              <a:ext uri="{FF2B5EF4-FFF2-40B4-BE49-F238E27FC236}">
                <a16:creationId xmlns:a16="http://schemas.microsoft.com/office/drawing/2014/main" id="{96716850-366B-46FA-9733-702741E4D4FB}"/>
              </a:ext>
            </a:extLst>
          </p:cNvPr>
          <p:cNvPicPr>
            <a:picLocks noChangeAspect="1"/>
          </p:cNvPicPr>
          <p:nvPr/>
        </p:nvPicPr>
        <p:blipFill>
          <a:blip r:embed="rId3"/>
          <a:stretch>
            <a:fillRect/>
          </a:stretch>
        </p:blipFill>
        <p:spPr>
          <a:xfrm>
            <a:off x="8462877" y="1742796"/>
            <a:ext cx="1397468" cy="4684105"/>
          </a:xfrm>
          <a:prstGeom prst="rect">
            <a:avLst/>
          </a:prstGeom>
        </p:spPr>
      </p:pic>
      <p:pic>
        <p:nvPicPr>
          <p:cNvPr id="8" name="Image 7">
            <a:extLst>
              <a:ext uri="{FF2B5EF4-FFF2-40B4-BE49-F238E27FC236}">
                <a16:creationId xmlns:a16="http://schemas.microsoft.com/office/drawing/2014/main" id="{28129C3A-BF07-4E4B-BDB9-A4A5E16D18FD}"/>
              </a:ext>
            </a:extLst>
          </p:cNvPr>
          <p:cNvPicPr>
            <a:picLocks noChangeAspect="1"/>
          </p:cNvPicPr>
          <p:nvPr/>
        </p:nvPicPr>
        <p:blipFill>
          <a:blip r:embed="rId4"/>
          <a:stretch>
            <a:fillRect/>
          </a:stretch>
        </p:blipFill>
        <p:spPr>
          <a:xfrm>
            <a:off x="9903693" y="1742795"/>
            <a:ext cx="1347571" cy="4684105"/>
          </a:xfrm>
          <a:prstGeom prst="rect">
            <a:avLst/>
          </a:prstGeom>
        </p:spPr>
      </p:pic>
    </p:spTree>
    <p:extLst>
      <p:ext uri="{BB962C8B-B14F-4D97-AF65-F5344CB8AC3E}">
        <p14:creationId xmlns:p14="http://schemas.microsoft.com/office/powerpoint/2010/main" val="266131310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ersonnalisé 3">
      <a:majorFont>
        <a:latin typeface="Gellix"/>
        <a:ea typeface=""/>
        <a:cs typeface=""/>
      </a:majorFont>
      <a:minorFont>
        <a:latin typeface="Gellix"/>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ersonnalisé 3">
      <a:majorFont>
        <a:latin typeface="Gellix"/>
        <a:ea typeface=""/>
        <a:cs typeface=""/>
      </a:majorFont>
      <a:minorFont>
        <a:latin typeface="Gellix"/>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3679</TotalTime>
  <Words>2480</Words>
  <Application>Microsoft Office PowerPoint</Application>
  <PresentationFormat>Grand écran</PresentationFormat>
  <Paragraphs>278</Paragraphs>
  <Slides>42</Slides>
  <Notes>0</Notes>
  <HiddenSlides>2</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42</vt:i4>
      </vt:variant>
    </vt:vector>
  </HeadingPairs>
  <TitlesOfParts>
    <vt:vector size="49" baseType="lpstr">
      <vt:lpstr>Gellix</vt:lpstr>
      <vt:lpstr>Times New Roman</vt:lpstr>
      <vt:lpstr>Walther_Beta Roman</vt:lpstr>
      <vt:lpstr>Walther_Beta Bold</vt:lpstr>
      <vt:lpstr>Arial</vt:lpstr>
      <vt:lpstr>Calibri</vt:lpstr>
      <vt:lpstr>Thème Office</vt:lpstr>
      <vt:lpstr>Créer du nouveau à partir de l’ancien : la numérisation de l'Atlas Linguistique de la Suisse Romande</vt:lpstr>
      <vt:lpstr>Objectifs </vt:lpstr>
      <vt:lpstr>Contexte du projet </vt:lpstr>
      <vt:lpstr>Contexte du projet La naissance de la géographie linguistique</vt:lpstr>
      <vt:lpstr>Contexte du projet La naissance de la géographie linguistique</vt:lpstr>
      <vt:lpstr>Contexte du projet La naissance de la géographie linguistique</vt:lpstr>
      <vt:lpstr>Contexte du projet La naissance de la géographie linguistique (CH)</vt:lpstr>
      <vt:lpstr>Contexte du projet La naissance de la géographie linguistique (CH)</vt:lpstr>
      <vt:lpstr>Contexte du projet La naissance de la géographie linguistique (CH)</vt:lpstr>
      <vt:lpstr>Contexte du projet La naissance de la géographie linguistique (CH)</vt:lpstr>
      <vt:lpstr>Contexte du projet La naissance de la géographie linguistique (CH)</vt:lpstr>
      <vt:lpstr>Contexte du projet L’Atlas linguistique de la Suisse romande</vt:lpstr>
      <vt:lpstr>Contexte du projet L’Atlas linguistique de la Suisse romande</vt:lpstr>
      <vt:lpstr>Contexte du projet L’Atlas linguistique de la Suisse romande</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Données, méthodes et défis cartographiques</vt:lpstr>
      <vt:lpstr>Quelques résultats (cartes I à V)</vt:lpstr>
      <vt:lpstr>Carte I Type nāsu (a libre tonique) </vt:lpstr>
      <vt:lpstr>Carte II Type ăsĭnu (a entravé tonique) </vt:lpstr>
      <vt:lpstr>Carte III Types ŏpĕrārĭu, fūmārĭa</vt:lpstr>
      <vt:lpstr>Carte IV Types falcārĭu, prĕcārĭa</vt:lpstr>
      <vt:lpstr>Carte V Types mĕl, fĕbre (e ouvert, libre et tonique)</vt:lpstr>
      <vt:lpstr>Carte VI Type clāve (cl initial)</vt:lpstr>
      <vt:lpstr>Carte VII Type mandūcatu, -a</vt:lpstr>
      <vt:lpstr>Perspectives</vt:lpstr>
      <vt:lpstr>Perspectives</vt:lpstr>
      <vt:lpstr>Créer du nouveau à partir de l'ancien : la numérisation de l'Atlas Linguistique de la Suisse Romande</vt:lpstr>
    </vt:vector>
  </TitlesOfParts>
  <Company>Université Catholique de Louvain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Francophonie et variété des français</dc:title>
  <dc:creator>Mathieu Avanzi</dc:creator>
  <cp:lastModifiedBy>AVANZI Mathieu</cp:lastModifiedBy>
  <cp:revision>128</cp:revision>
  <dcterms:created xsi:type="dcterms:W3CDTF">2021-02-02T09:22:25Z</dcterms:created>
  <dcterms:modified xsi:type="dcterms:W3CDTF">2023-03-23T11:22:56Z</dcterms:modified>
</cp:coreProperties>
</file>

<file path=docProps/thumbnail.jpeg>
</file>